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67" r:id="rId3"/>
    <p:sldId id="286" r:id="rId4"/>
    <p:sldId id="284" r:id="rId5"/>
    <p:sldId id="259" r:id="rId6"/>
    <p:sldId id="285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79" r:id="rId16"/>
    <p:sldId id="283" r:id="rId17"/>
    <p:sldId id="281" r:id="rId18"/>
    <p:sldId id="282" r:id="rId19"/>
    <p:sldId id="289" r:id="rId20"/>
    <p:sldId id="290" r:id="rId21"/>
    <p:sldId id="300" r:id="rId22"/>
    <p:sldId id="291" r:id="rId23"/>
    <p:sldId id="269" r:id="rId24"/>
    <p:sldId id="294" r:id="rId25"/>
    <p:sldId id="276" r:id="rId26"/>
    <p:sldId id="277" r:id="rId27"/>
    <p:sldId id="275" r:id="rId28"/>
    <p:sldId id="288" r:id="rId29"/>
    <p:sldId id="272" r:id="rId30"/>
    <p:sldId id="268" r:id="rId31"/>
    <p:sldId id="292" r:id="rId32"/>
    <p:sldId id="296" r:id="rId33"/>
    <p:sldId id="270" r:id="rId34"/>
    <p:sldId id="295" r:id="rId35"/>
    <p:sldId id="293" r:id="rId36"/>
    <p:sldId id="273" r:id="rId37"/>
    <p:sldId id="298" r:id="rId38"/>
    <p:sldId id="278" r:id="rId39"/>
    <p:sldId id="287" r:id="rId40"/>
    <p:sldId id="297" r:id="rId41"/>
    <p:sldId id="301" r:id="rId42"/>
    <p:sldId id="302" r:id="rId43"/>
    <p:sldId id="299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95" autoAdjust="0"/>
    <p:restoredTop sz="94622" autoAdjust="0"/>
  </p:normalViewPr>
  <p:slideViewPr>
    <p:cSldViewPr>
      <p:cViewPr varScale="1">
        <p:scale>
          <a:sx n="118" d="100"/>
          <a:sy n="118" d="100"/>
        </p:scale>
        <p:origin x="-41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949227-FC8A-43F5-B650-07EEEAAB0671}" type="doc">
      <dgm:prSet loTypeId="urn:microsoft.com/office/officeart/2005/8/layout/hierarchy5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1D746E-3F40-49B5-B77C-30871D53E384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Food allergy </a:t>
          </a:r>
          <a:r>
            <a:rPr lang="en-US" sz="2000" b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– adverse </a:t>
          </a:r>
          <a:r>
            <a:rPr lang="en-US" sz="2000" b="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immune</a:t>
          </a:r>
          <a:r>
            <a:rPr lang="en-US" sz="2000" b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response to a food</a:t>
          </a:r>
          <a:endParaRPr lang="en-US" sz="2000" b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E2248B4-AF1B-48CA-A23A-E14BB35E516F}" type="parTrans" cxnId="{10BCD41D-2FAA-4554-BA6D-7A9DED8F21C9}">
      <dgm:prSet/>
      <dgm:spPr/>
      <dgm:t>
        <a:bodyPr/>
        <a:lstStyle/>
        <a:p>
          <a:endParaRPr lang="en-US"/>
        </a:p>
      </dgm:t>
    </dgm:pt>
    <dgm:pt modelId="{13B95B5E-4948-48B1-9BF9-C7CCBE08ABE4}" type="sibTrans" cxnId="{10BCD41D-2FAA-4554-BA6D-7A9DED8F21C9}">
      <dgm:prSet/>
      <dgm:spPr/>
      <dgm:t>
        <a:bodyPr/>
        <a:lstStyle/>
        <a:p>
          <a:endParaRPr lang="en-US"/>
        </a:p>
      </dgm:t>
    </dgm:pt>
    <dgm:pt modelId="{850AFB11-6AD2-4DC7-91B4-1337EEBE42FE}">
      <dgm:prSet phldrT="[Text]" custT="1"/>
      <dgm:spPr/>
      <dgm:t>
        <a:bodyPr/>
        <a:lstStyle/>
        <a:p>
          <a: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IgE dependent:</a:t>
          </a:r>
          <a:b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Oral allergy syndrome, </a:t>
          </a:r>
          <a:b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 anaphylaxis</a:t>
          </a:r>
          <a:endParaRPr lang="en-US" sz="2000" b="0" u="none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B21E605-915E-4E06-A0BB-BF3EF8A7B46E}" type="parTrans" cxnId="{2609E5BF-8322-480A-988C-1B545F20A841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3580E29-FBF6-413A-B482-F5E022DA08A6}" type="sibTrans" cxnId="{2609E5BF-8322-480A-988C-1B545F20A841}">
      <dgm:prSet/>
      <dgm:spPr/>
      <dgm:t>
        <a:bodyPr/>
        <a:lstStyle/>
        <a:p>
          <a:endParaRPr lang="en-US"/>
        </a:p>
      </dgm:t>
    </dgm:pt>
    <dgm:pt modelId="{DF5294B0-641C-4942-9482-4F6AA6E20F8F}">
      <dgm:prSet phldrT="[Text]" custT="1"/>
      <dgm:spPr/>
      <dgm:t>
        <a:bodyPr/>
        <a:lstStyle/>
        <a:p>
          <a: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IgE associated/cell- mediated:</a:t>
          </a:r>
          <a:b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sz="2000" b="0" u="none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Eosinophilic</a:t>
          </a: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0" u="none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esophagitis</a:t>
          </a: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/ gastritis/enteritis/colitis, AD</a:t>
          </a:r>
          <a:endParaRPr lang="en-US" sz="2000" b="0" u="none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1809830-ECDE-4DD3-857A-2479E08A7E26}" type="parTrans" cxnId="{8E30AD99-530D-44EF-A27C-E99CBB573706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B9EBC231-9CAB-42DA-A134-1EA8618DC1F1}" type="sibTrans" cxnId="{8E30AD99-530D-44EF-A27C-E99CBB573706}">
      <dgm:prSet/>
      <dgm:spPr/>
      <dgm:t>
        <a:bodyPr/>
        <a:lstStyle/>
        <a:p>
          <a:endParaRPr lang="en-US"/>
        </a:p>
      </dgm:t>
    </dgm:pt>
    <dgm:pt modelId="{6B5E3D19-AF12-4A34-A492-B7A633009B44}">
      <dgm:prSet phldrT="[Text]" custT="1"/>
      <dgm:spPr/>
      <dgm:t>
        <a:bodyPr/>
        <a:lstStyle/>
        <a:p>
          <a: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Cell-mediated:</a:t>
          </a:r>
          <a:br>
            <a:rPr lang="en-US" sz="2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FPIES (Dietary protein </a:t>
          </a:r>
          <a:r>
            <a:rPr lang="en-US" sz="2000" b="0" u="none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enterocolitis</a:t>
          </a:r>
          <a:r>
            <a:rPr lang="en-US" sz="2000" b="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), dietary protein </a:t>
          </a:r>
          <a:r>
            <a:rPr lang="en-US" sz="2000" b="0" u="none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proctitis</a:t>
          </a:r>
          <a:endParaRPr lang="en-US" sz="2000" b="0" u="none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3D17612-6B72-4007-ABF4-152B819AE0CE}" type="parTrans" cxnId="{D03614BF-E7E6-41DA-BE56-B942580D240D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494C3389-1736-4F81-AAFB-B86D7182BA1D}" type="sibTrans" cxnId="{D03614BF-E7E6-41DA-BE56-B942580D240D}">
      <dgm:prSet/>
      <dgm:spPr/>
      <dgm:t>
        <a:bodyPr/>
        <a:lstStyle/>
        <a:p>
          <a:endParaRPr lang="en-US"/>
        </a:p>
      </dgm:t>
    </dgm:pt>
    <dgm:pt modelId="{F96398E7-49B9-423E-B15E-79F12AAF9867}" type="pres">
      <dgm:prSet presAssocID="{A6949227-FC8A-43F5-B650-07EEEAAB067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20A1F8-8625-4875-BEFF-0822052E1DC5}" type="pres">
      <dgm:prSet presAssocID="{A6949227-FC8A-43F5-B650-07EEEAAB0671}" presName="hierFlow" presStyleCnt="0"/>
      <dgm:spPr/>
    </dgm:pt>
    <dgm:pt modelId="{8A395EBD-7A04-4449-AB7F-469ABF42A6B4}" type="pres">
      <dgm:prSet presAssocID="{A6949227-FC8A-43F5-B650-07EEEAAB067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A66C6E5-474F-44A7-BD57-5BA0A439C84B}" type="pres">
      <dgm:prSet presAssocID="{2E1D746E-3F40-49B5-B77C-30871D53E384}" presName="Name17" presStyleCnt="0"/>
      <dgm:spPr/>
    </dgm:pt>
    <dgm:pt modelId="{4E544B78-937A-4108-BC61-749D3A81C063}" type="pres">
      <dgm:prSet presAssocID="{2E1D746E-3F40-49B5-B77C-30871D53E384}" presName="level1Shape" presStyleLbl="node0" presStyleIdx="0" presStyleCnt="1" custScaleX="137498" custLinFactNeighborX="-155" custLinFactNeighborY="-919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92958F-EAB0-4DF6-ABD9-9B6391E473F2}" type="pres">
      <dgm:prSet presAssocID="{2E1D746E-3F40-49B5-B77C-30871D53E384}" presName="hierChild2" presStyleCnt="0"/>
      <dgm:spPr/>
    </dgm:pt>
    <dgm:pt modelId="{7B7D6EB3-99DD-436D-8C76-06240B4070A6}" type="pres">
      <dgm:prSet presAssocID="{9B21E605-915E-4E06-A0BB-BF3EF8A7B46E}" presName="Name25" presStyleLbl="parChTrans1D2" presStyleIdx="0" presStyleCnt="3"/>
      <dgm:spPr/>
      <dgm:t>
        <a:bodyPr/>
        <a:lstStyle/>
        <a:p>
          <a:endParaRPr lang="en-US"/>
        </a:p>
      </dgm:t>
    </dgm:pt>
    <dgm:pt modelId="{5D9625A5-F05C-4013-B460-667B907331D3}" type="pres">
      <dgm:prSet presAssocID="{9B21E605-915E-4E06-A0BB-BF3EF8A7B46E}" presName="connTx" presStyleLbl="parChTrans1D2" presStyleIdx="0" presStyleCnt="3"/>
      <dgm:spPr/>
      <dgm:t>
        <a:bodyPr/>
        <a:lstStyle/>
        <a:p>
          <a:endParaRPr lang="en-US"/>
        </a:p>
      </dgm:t>
    </dgm:pt>
    <dgm:pt modelId="{EE91E39B-F99D-43A0-9FE3-DAF0209FF907}" type="pres">
      <dgm:prSet presAssocID="{850AFB11-6AD2-4DC7-91B4-1337EEBE42FE}" presName="Name30" presStyleCnt="0"/>
      <dgm:spPr/>
    </dgm:pt>
    <dgm:pt modelId="{D003FD42-5367-4C0A-81DF-40E33D01779C}" type="pres">
      <dgm:prSet presAssocID="{850AFB11-6AD2-4DC7-91B4-1337EEBE42FE}" presName="level2Shape" presStyleLbl="node2" presStyleIdx="0" presStyleCnt="3" custScaleX="146337" custLinFactNeighborX="8430" custLinFactNeighborY="-30962"/>
      <dgm:spPr/>
      <dgm:t>
        <a:bodyPr/>
        <a:lstStyle/>
        <a:p>
          <a:endParaRPr lang="en-US"/>
        </a:p>
      </dgm:t>
    </dgm:pt>
    <dgm:pt modelId="{8028CCED-2D85-434C-A648-646E33FC5908}" type="pres">
      <dgm:prSet presAssocID="{850AFB11-6AD2-4DC7-91B4-1337EEBE42FE}" presName="hierChild3" presStyleCnt="0"/>
      <dgm:spPr/>
    </dgm:pt>
    <dgm:pt modelId="{14504DC7-71BF-4FAA-A999-3463C494E957}" type="pres">
      <dgm:prSet presAssocID="{E1809830-ECDE-4DD3-857A-2479E08A7E26}" presName="Name25" presStyleLbl="parChTrans1D2" presStyleIdx="1" presStyleCnt="3"/>
      <dgm:spPr/>
      <dgm:t>
        <a:bodyPr/>
        <a:lstStyle/>
        <a:p>
          <a:endParaRPr lang="en-US"/>
        </a:p>
      </dgm:t>
    </dgm:pt>
    <dgm:pt modelId="{780033C0-5159-44A5-8837-07F8ADFF7867}" type="pres">
      <dgm:prSet presAssocID="{E1809830-ECDE-4DD3-857A-2479E08A7E26}" presName="connTx" presStyleLbl="parChTrans1D2" presStyleIdx="1" presStyleCnt="3"/>
      <dgm:spPr/>
      <dgm:t>
        <a:bodyPr/>
        <a:lstStyle/>
        <a:p>
          <a:endParaRPr lang="en-US"/>
        </a:p>
      </dgm:t>
    </dgm:pt>
    <dgm:pt modelId="{EC60C723-826A-45FC-B92C-5AC2B99CDB40}" type="pres">
      <dgm:prSet presAssocID="{DF5294B0-641C-4942-9482-4F6AA6E20F8F}" presName="Name30" presStyleCnt="0"/>
      <dgm:spPr/>
    </dgm:pt>
    <dgm:pt modelId="{192C0372-2EC3-4546-AFBF-42B4765D7CB8}" type="pres">
      <dgm:prSet presAssocID="{DF5294B0-641C-4942-9482-4F6AA6E20F8F}" presName="level2Shape" presStyleLbl="node2" presStyleIdx="1" presStyleCnt="3" custScaleX="144962" custLinFactNeighborX="2428" custLinFactNeighborY="-13903"/>
      <dgm:spPr/>
      <dgm:t>
        <a:bodyPr/>
        <a:lstStyle/>
        <a:p>
          <a:endParaRPr lang="en-US"/>
        </a:p>
      </dgm:t>
    </dgm:pt>
    <dgm:pt modelId="{12008575-E824-4568-95E8-B589A3DF98D9}" type="pres">
      <dgm:prSet presAssocID="{DF5294B0-641C-4942-9482-4F6AA6E20F8F}" presName="hierChild3" presStyleCnt="0"/>
      <dgm:spPr/>
    </dgm:pt>
    <dgm:pt modelId="{2557C2B0-5A58-42B2-8BB0-C921F2343C8B}" type="pres">
      <dgm:prSet presAssocID="{B3D17612-6B72-4007-ABF4-152B819AE0CE}" presName="Name25" presStyleLbl="parChTrans1D2" presStyleIdx="2" presStyleCnt="3"/>
      <dgm:spPr/>
      <dgm:t>
        <a:bodyPr/>
        <a:lstStyle/>
        <a:p>
          <a:endParaRPr lang="en-US"/>
        </a:p>
      </dgm:t>
    </dgm:pt>
    <dgm:pt modelId="{D8EAACA9-949F-4413-963D-5420FD94FCF3}" type="pres">
      <dgm:prSet presAssocID="{B3D17612-6B72-4007-ABF4-152B819AE0CE}" presName="connTx" presStyleLbl="parChTrans1D2" presStyleIdx="2" presStyleCnt="3"/>
      <dgm:spPr/>
      <dgm:t>
        <a:bodyPr/>
        <a:lstStyle/>
        <a:p>
          <a:endParaRPr lang="en-US"/>
        </a:p>
      </dgm:t>
    </dgm:pt>
    <dgm:pt modelId="{DC173922-FA4A-47A2-B125-D2C9B45C17AD}" type="pres">
      <dgm:prSet presAssocID="{6B5E3D19-AF12-4A34-A492-B7A633009B44}" presName="Name30" presStyleCnt="0"/>
      <dgm:spPr/>
    </dgm:pt>
    <dgm:pt modelId="{2E34BA3A-1DFF-4269-A336-801C98BC079C}" type="pres">
      <dgm:prSet presAssocID="{6B5E3D19-AF12-4A34-A492-B7A633009B44}" presName="level2Shape" presStyleLbl="node2" presStyleIdx="2" presStyleCnt="3" custScaleX="144962" custLinFactNeighborX="-574" custLinFactNeighborY="-8850"/>
      <dgm:spPr/>
      <dgm:t>
        <a:bodyPr/>
        <a:lstStyle/>
        <a:p>
          <a:endParaRPr lang="en-US"/>
        </a:p>
      </dgm:t>
    </dgm:pt>
    <dgm:pt modelId="{AF55230D-92A7-4E71-9740-8ED195B7F358}" type="pres">
      <dgm:prSet presAssocID="{6B5E3D19-AF12-4A34-A492-B7A633009B44}" presName="hierChild3" presStyleCnt="0"/>
      <dgm:spPr/>
    </dgm:pt>
    <dgm:pt modelId="{3128B7BC-3EB2-4B1E-A0EF-75F70879B981}" type="pres">
      <dgm:prSet presAssocID="{A6949227-FC8A-43F5-B650-07EEEAAB0671}" presName="bgShapesFlow" presStyleCnt="0"/>
      <dgm:spPr/>
    </dgm:pt>
  </dgm:ptLst>
  <dgm:cxnLst>
    <dgm:cxn modelId="{3FCDF0D2-F0F0-4DE9-9B16-67C608EDB64C}" type="presOf" srcId="{B3D17612-6B72-4007-ABF4-152B819AE0CE}" destId="{D8EAACA9-949F-4413-963D-5420FD94FCF3}" srcOrd="1" destOrd="0" presId="urn:microsoft.com/office/officeart/2005/8/layout/hierarchy5"/>
    <dgm:cxn modelId="{2E27CA3D-BED4-4AB8-B34F-35FE4A075189}" type="presOf" srcId="{B3D17612-6B72-4007-ABF4-152B819AE0CE}" destId="{2557C2B0-5A58-42B2-8BB0-C921F2343C8B}" srcOrd="0" destOrd="0" presId="urn:microsoft.com/office/officeart/2005/8/layout/hierarchy5"/>
    <dgm:cxn modelId="{CF9BA959-3A37-4498-AE8D-EF9C591571E7}" type="presOf" srcId="{E1809830-ECDE-4DD3-857A-2479E08A7E26}" destId="{14504DC7-71BF-4FAA-A999-3463C494E957}" srcOrd="0" destOrd="0" presId="urn:microsoft.com/office/officeart/2005/8/layout/hierarchy5"/>
    <dgm:cxn modelId="{10BCD41D-2FAA-4554-BA6D-7A9DED8F21C9}" srcId="{A6949227-FC8A-43F5-B650-07EEEAAB0671}" destId="{2E1D746E-3F40-49B5-B77C-30871D53E384}" srcOrd="0" destOrd="0" parTransId="{FE2248B4-AF1B-48CA-A23A-E14BB35E516F}" sibTransId="{13B95B5E-4948-48B1-9BF9-C7CCBE08ABE4}"/>
    <dgm:cxn modelId="{47740CE4-ABA6-408E-A983-8C00B46E2848}" type="presOf" srcId="{2E1D746E-3F40-49B5-B77C-30871D53E384}" destId="{4E544B78-937A-4108-BC61-749D3A81C063}" srcOrd="0" destOrd="0" presId="urn:microsoft.com/office/officeart/2005/8/layout/hierarchy5"/>
    <dgm:cxn modelId="{D674196F-E606-480D-9083-F5BD319E75B0}" type="presOf" srcId="{DF5294B0-641C-4942-9482-4F6AA6E20F8F}" destId="{192C0372-2EC3-4546-AFBF-42B4765D7CB8}" srcOrd="0" destOrd="0" presId="urn:microsoft.com/office/officeart/2005/8/layout/hierarchy5"/>
    <dgm:cxn modelId="{5D7A8D2D-1FCA-41C6-8EF4-957D25C50FFC}" type="presOf" srcId="{9B21E605-915E-4E06-A0BB-BF3EF8A7B46E}" destId="{7B7D6EB3-99DD-436D-8C76-06240B4070A6}" srcOrd="0" destOrd="0" presId="urn:microsoft.com/office/officeart/2005/8/layout/hierarchy5"/>
    <dgm:cxn modelId="{2609E5BF-8322-480A-988C-1B545F20A841}" srcId="{2E1D746E-3F40-49B5-B77C-30871D53E384}" destId="{850AFB11-6AD2-4DC7-91B4-1337EEBE42FE}" srcOrd="0" destOrd="0" parTransId="{9B21E605-915E-4E06-A0BB-BF3EF8A7B46E}" sibTransId="{93580E29-FBF6-413A-B482-F5E022DA08A6}"/>
    <dgm:cxn modelId="{FF5BF074-DC0B-41DD-BED9-32F8F6D90462}" type="presOf" srcId="{E1809830-ECDE-4DD3-857A-2479E08A7E26}" destId="{780033C0-5159-44A5-8837-07F8ADFF7867}" srcOrd="1" destOrd="0" presId="urn:microsoft.com/office/officeart/2005/8/layout/hierarchy5"/>
    <dgm:cxn modelId="{8E30AD99-530D-44EF-A27C-E99CBB573706}" srcId="{2E1D746E-3F40-49B5-B77C-30871D53E384}" destId="{DF5294B0-641C-4942-9482-4F6AA6E20F8F}" srcOrd="1" destOrd="0" parTransId="{E1809830-ECDE-4DD3-857A-2479E08A7E26}" sibTransId="{B9EBC231-9CAB-42DA-A134-1EA8618DC1F1}"/>
    <dgm:cxn modelId="{CDAAB9EE-85F4-4071-87C1-CE431FB7A0AA}" type="presOf" srcId="{850AFB11-6AD2-4DC7-91B4-1337EEBE42FE}" destId="{D003FD42-5367-4C0A-81DF-40E33D01779C}" srcOrd="0" destOrd="0" presId="urn:microsoft.com/office/officeart/2005/8/layout/hierarchy5"/>
    <dgm:cxn modelId="{9E9B0ADD-6D1A-4C42-8F3E-5A5FB18E21A8}" type="presOf" srcId="{A6949227-FC8A-43F5-B650-07EEEAAB0671}" destId="{F96398E7-49B9-423E-B15E-79F12AAF9867}" srcOrd="0" destOrd="0" presId="urn:microsoft.com/office/officeart/2005/8/layout/hierarchy5"/>
    <dgm:cxn modelId="{D03614BF-E7E6-41DA-BE56-B942580D240D}" srcId="{2E1D746E-3F40-49B5-B77C-30871D53E384}" destId="{6B5E3D19-AF12-4A34-A492-B7A633009B44}" srcOrd="2" destOrd="0" parTransId="{B3D17612-6B72-4007-ABF4-152B819AE0CE}" sibTransId="{494C3389-1736-4F81-AAFB-B86D7182BA1D}"/>
    <dgm:cxn modelId="{EF61928A-5018-4B26-8B86-AB0378FA88D3}" type="presOf" srcId="{9B21E605-915E-4E06-A0BB-BF3EF8A7B46E}" destId="{5D9625A5-F05C-4013-B460-667B907331D3}" srcOrd="1" destOrd="0" presId="urn:microsoft.com/office/officeart/2005/8/layout/hierarchy5"/>
    <dgm:cxn modelId="{D3C785FE-6A95-4440-A777-3BCE628FDAB0}" type="presOf" srcId="{6B5E3D19-AF12-4A34-A492-B7A633009B44}" destId="{2E34BA3A-1DFF-4269-A336-801C98BC079C}" srcOrd="0" destOrd="0" presId="urn:microsoft.com/office/officeart/2005/8/layout/hierarchy5"/>
    <dgm:cxn modelId="{199A7710-05AB-4083-B419-A03CE9E054BB}" type="presParOf" srcId="{F96398E7-49B9-423E-B15E-79F12AAF9867}" destId="{5A20A1F8-8625-4875-BEFF-0822052E1DC5}" srcOrd="0" destOrd="0" presId="urn:microsoft.com/office/officeart/2005/8/layout/hierarchy5"/>
    <dgm:cxn modelId="{F00AA5B8-210C-4B15-9276-83FB4FD8F669}" type="presParOf" srcId="{5A20A1F8-8625-4875-BEFF-0822052E1DC5}" destId="{8A395EBD-7A04-4449-AB7F-469ABF42A6B4}" srcOrd="0" destOrd="0" presId="urn:microsoft.com/office/officeart/2005/8/layout/hierarchy5"/>
    <dgm:cxn modelId="{0BCD9FF5-7041-4484-9F18-B7CF591CCBDF}" type="presParOf" srcId="{8A395EBD-7A04-4449-AB7F-469ABF42A6B4}" destId="{AA66C6E5-474F-44A7-BD57-5BA0A439C84B}" srcOrd="0" destOrd="0" presId="urn:microsoft.com/office/officeart/2005/8/layout/hierarchy5"/>
    <dgm:cxn modelId="{7E93E800-48F3-4A84-B148-790333C3A6B4}" type="presParOf" srcId="{AA66C6E5-474F-44A7-BD57-5BA0A439C84B}" destId="{4E544B78-937A-4108-BC61-749D3A81C063}" srcOrd="0" destOrd="0" presId="urn:microsoft.com/office/officeart/2005/8/layout/hierarchy5"/>
    <dgm:cxn modelId="{CDCC9A3D-9534-48E2-B50A-16AF21106B34}" type="presParOf" srcId="{AA66C6E5-474F-44A7-BD57-5BA0A439C84B}" destId="{AC92958F-EAB0-4DF6-ABD9-9B6391E473F2}" srcOrd="1" destOrd="0" presId="urn:microsoft.com/office/officeart/2005/8/layout/hierarchy5"/>
    <dgm:cxn modelId="{E0AFD4CC-8F91-4FDA-A8E7-16F585E67FDB}" type="presParOf" srcId="{AC92958F-EAB0-4DF6-ABD9-9B6391E473F2}" destId="{7B7D6EB3-99DD-436D-8C76-06240B4070A6}" srcOrd="0" destOrd="0" presId="urn:microsoft.com/office/officeart/2005/8/layout/hierarchy5"/>
    <dgm:cxn modelId="{2A0C4BD2-A0EC-487E-9278-455465E98559}" type="presParOf" srcId="{7B7D6EB3-99DD-436D-8C76-06240B4070A6}" destId="{5D9625A5-F05C-4013-B460-667B907331D3}" srcOrd="0" destOrd="0" presId="urn:microsoft.com/office/officeart/2005/8/layout/hierarchy5"/>
    <dgm:cxn modelId="{365BE47D-BA07-405D-9CB3-C6705495BF8B}" type="presParOf" srcId="{AC92958F-EAB0-4DF6-ABD9-9B6391E473F2}" destId="{EE91E39B-F99D-43A0-9FE3-DAF0209FF907}" srcOrd="1" destOrd="0" presId="urn:microsoft.com/office/officeart/2005/8/layout/hierarchy5"/>
    <dgm:cxn modelId="{A4F972E4-C1AA-41BA-A734-7C0DCEEBEEAB}" type="presParOf" srcId="{EE91E39B-F99D-43A0-9FE3-DAF0209FF907}" destId="{D003FD42-5367-4C0A-81DF-40E33D01779C}" srcOrd="0" destOrd="0" presId="urn:microsoft.com/office/officeart/2005/8/layout/hierarchy5"/>
    <dgm:cxn modelId="{27B11AE0-9B39-41DA-8AAE-37D2D7EE504D}" type="presParOf" srcId="{EE91E39B-F99D-43A0-9FE3-DAF0209FF907}" destId="{8028CCED-2D85-434C-A648-646E33FC5908}" srcOrd="1" destOrd="0" presId="urn:microsoft.com/office/officeart/2005/8/layout/hierarchy5"/>
    <dgm:cxn modelId="{700A321C-84E9-408E-9B5B-1472147951BF}" type="presParOf" srcId="{AC92958F-EAB0-4DF6-ABD9-9B6391E473F2}" destId="{14504DC7-71BF-4FAA-A999-3463C494E957}" srcOrd="2" destOrd="0" presId="urn:microsoft.com/office/officeart/2005/8/layout/hierarchy5"/>
    <dgm:cxn modelId="{4894D639-E182-4132-9089-2BADC658CB95}" type="presParOf" srcId="{14504DC7-71BF-4FAA-A999-3463C494E957}" destId="{780033C0-5159-44A5-8837-07F8ADFF7867}" srcOrd="0" destOrd="0" presId="urn:microsoft.com/office/officeart/2005/8/layout/hierarchy5"/>
    <dgm:cxn modelId="{3FB73191-C796-4C78-BED5-D0FCD5048100}" type="presParOf" srcId="{AC92958F-EAB0-4DF6-ABD9-9B6391E473F2}" destId="{EC60C723-826A-45FC-B92C-5AC2B99CDB40}" srcOrd="3" destOrd="0" presId="urn:microsoft.com/office/officeart/2005/8/layout/hierarchy5"/>
    <dgm:cxn modelId="{5B2CA047-9F81-43C0-9EF9-63F4F9550CAA}" type="presParOf" srcId="{EC60C723-826A-45FC-B92C-5AC2B99CDB40}" destId="{192C0372-2EC3-4546-AFBF-42B4765D7CB8}" srcOrd="0" destOrd="0" presId="urn:microsoft.com/office/officeart/2005/8/layout/hierarchy5"/>
    <dgm:cxn modelId="{6A1C6944-3325-42B3-859E-1465D8317DA9}" type="presParOf" srcId="{EC60C723-826A-45FC-B92C-5AC2B99CDB40}" destId="{12008575-E824-4568-95E8-B589A3DF98D9}" srcOrd="1" destOrd="0" presId="urn:microsoft.com/office/officeart/2005/8/layout/hierarchy5"/>
    <dgm:cxn modelId="{51C3D265-B290-4F76-9952-8C03757888F9}" type="presParOf" srcId="{AC92958F-EAB0-4DF6-ABD9-9B6391E473F2}" destId="{2557C2B0-5A58-42B2-8BB0-C921F2343C8B}" srcOrd="4" destOrd="0" presId="urn:microsoft.com/office/officeart/2005/8/layout/hierarchy5"/>
    <dgm:cxn modelId="{42D8A340-B3B3-4063-9FD6-D10CCB7E1E23}" type="presParOf" srcId="{2557C2B0-5A58-42B2-8BB0-C921F2343C8B}" destId="{D8EAACA9-949F-4413-963D-5420FD94FCF3}" srcOrd="0" destOrd="0" presId="urn:microsoft.com/office/officeart/2005/8/layout/hierarchy5"/>
    <dgm:cxn modelId="{2C4ABCCA-9A60-48DC-A559-73773567DE28}" type="presParOf" srcId="{AC92958F-EAB0-4DF6-ABD9-9B6391E473F2}" destId="{DC173922-FA4A-47A2-B125-D2C9B45C17AD}" srcOrd="5" destOrd="0" presId="urn:microsoft.com/office/officeart/2005/8/layout/hierarchy5"/>
    <dgm:cxn modelId="{588F7E26-A40E-40CB-AA9F-ABE129581B12}" type="presParOf" srcId="{DC173922-FA4A-47A2-B125-D2C9B45C17AD}" destId="{2E34BA3A-1DFF-4269-A336-801C98BC079C}" srcOrd="0" destOrd="0" presId="urn:microsoft.com/office/officeart/2005/8/layout/hierarchy5"/>
    <dgm:cxn modelId="{348AE2DF-3746-4332-AF3F-0F595BAE3A1C}" type="presParOf" srcId="{DC173922-FA4A-47A2-B125-D2C9B45C17AD}" destId="{AF55230D-92A7-4E71-9740-8ED195B7F358}" srcOrd="1" destOrd="0" presId="urn:microsoft.com/office/officeart/2005/8/layout/hierarchy5"/>
    <dgm:cxn modelId="{99F53206-BCD1-4293-AC75-CBA3229CFFD1}" type="presParOf" srcId="{F96398E7-49B9-423E-B15E-79F12AAF9867}" destId="{3128B7BC-3EB2-4B1E-A0EF-75F70879B981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A79AE3-23E7-4445-940D-E943D49F134D}" type="doc">
      <dgm:prSet loTypeId="urn:microsoft.com/office/officeart/2005/8/layout/balance1" loCatId="relationship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5C1F854F-C96A-6347-AF55-DD93473F29D8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3200" b="1" dirty="0" smtClean="0">
              <a:latin typeface="+mj-lt"/>
            </a:rPr>
            <a:t>Tolerance</a:t>
          </a:r>
          <a:endParaRPr lang="en-US" sz="3200" b="1" dirty="0">
            <a:latin typeface="+mj-lt"/>
          </a:endParaRPr>
        </a:p>
      </dgm:t>
    </dgm:pt>
    <dgm:pt modelId="{7B854AAF-DECA-0B45-A032-22D221D93CB1}" type="parTrans" cxnId="{75FDD2E1-53C2-5A4A-9708-78E7EB22D254}">
      <dgm:prSet/>
      <dgm:spPr/>
      <dgm:t>
        <a:bodyPr/>
        <a:lstStyle/>
        <a:p>
          <a:endParaRPr lang="en-US"/>
        </a:p>
      </dgm:t>
    </dgm:pt>
    <dgm:pt modelId="{5B35586E-7F98-EB4D-95D6-172F8CF76E69}" type="sibTrans" cxnId="{75FDD2E1-53C2-5A4A-9708-78E7EB22D254}">
      <dgm:prSet/>
      <dgm:spPr/>
      <dgm:t>
        <a:bodyPr/>
        <a:lstStyle/>
        <a:p>
          <a:endParaRPr lang="en-US"/>
        </a:p>
      </dgm:t>
    </dgm:pt>
    <dgm:pt modelId="{DAE85174-001D-DB49-B49B-382F4FC7DB50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TGF-β1 and receptors</a:t>
          </a:r>
          <a:endParaRPr lang="en-US" sz="2400" b="1" dirty="0">
            <a:latin typeface="+mj-lt"/>
          </a:endParaRPr>
        </a:p>
      </dgm:t>
    </dgm:pt>
    <dgm:pt modelId="{6597FF7A-E170-C94F-B30D-6F1FC8B507C6}" type="parTrans" cxnId="{0D53B087-E2DD-4E4E-BCE9-134A40FE2203}">
      <dgm:prSet/>
      <dgm:spPr/>
      <dgm:t>
        <a:bodyPr/>
        <a:lstStyle/>
        <a:p>
          <a:endParaRPr lang="en-US"/>
        </a:p>
      </dgm:t>
    </dgm:pt>
    <dgm:pt modelId="{324CB1FF-FD58-F54B-A288-80D36B7FB069}" type="sibTrans" cxnId="{0D53B087-E2DD-4E4E-BCE9-134A40FE2203}">
      <dgm:prSet/>
      <dgm:spPr/>
      <dgm:t>
        <a:bodyPr/>
        <a:lstStyle/>
        <a:p>
          <a:endParaRPr lang="en-US"/>
        </a:p>
      </dgm:t>
    </dgm:pt>
    <dgm:pt modelId="{13514247-92D4-BD4D-BB24-D7F3A28BF281}">
      <dgm:prSet phldrT="[Text]" custT="1"/>
      <dgm:spPr/>
      <dgm:t>
        <a:bodyPr/>
        <a:lstStyle/>
        <a:p>
          <a:r>
            <a:rPr lang="en-US" sz="2400" b="1" dirty="0" err="1" smtClean="0">
              <a:latin typeface="+mj-lt"/>
            </a:rPr>
            <a:t>Tregs</a:t>
          </a:r>
          <a:r>
            <a:rPr lang="en-US" sz="2400" b="1" dirty="0" smtClean="0">
              <a:latin typeface="+mj-lt"/>
            </a:rPr>
            <a:t>, IL-10</a:t>
          </a:r>
          <a:endParaRPr lang="en-US" sz="2400" b="1" dirty="0">
            <a:latin typeface="+mj-lt"/>
          </a:endParaRPr>
        </a:p>
      </dgm:t>
    </dgm:pt>
    <dgm:pt modelId="{E45D8454-9698-EE4E-832F-5DC07CF5F068}" type="parTrans" cxnId="{00130A8F-BB93-DF44-9B14-A8DA54190CB7}">
      <dgm:prSet/>
      <dgm:spPr/>
      <dgm:t>
        <a:bodyPr/>
        <a:lstStyle/>
        <a:p>
          <a:endParaRPr lang="en-US"/>
        </a:p>
      </dgm:t>
    </dgm:pt>
    <dgm:pt modelId="{A17C0F69-36AC-D14A-B4AB-89E6257BDAA9}" type="sibTrans" cxnId="{00130A8F-BB93-DF44-9B14-A8DA54190CB7}">
      <dgm:prSet/>
      <dgm:spPr/>
      <dgm:t>
        <a:bodyPr/>
        <a:lstStyle/>
        <a:p>
          <a:endParaRPr lang="en-US"/>
        </a:p>
      </dgm:t>
    </dgm:pt>
    <dgm:pt modelId="{2A48BA90-A23B-7F41-9D87-5E3127654B5C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TNF-α</a:t>
          </a:r>
          <a:endParaRPr lang="en-US" sz="2400" b="1" dirty="0">
            <a:latin typeface="+mj-lt"/>
          </a:endParaRPr>
        </a:p>
      </dgm:t>
    </dgm:pt>
    <dgm:pt modelId="{8AB02EE8-EE24-944D-9318-7D0DF77CC493}" type="parTrans" cxnId="{54CA4886-055F-AF41-936D-BAC0D99DC5BA}">
      <dgm:prSet/>
      <dgm:spPr/>
      <dgm:t>
        <a:bodyPr/>
        <a:lstStyle/>
        <a:p>
          <a:endParaRPr lang="en-US"/>
        </a:p>
      </dgm:t>
    </dgm:pt>
    <dgm:pt modelId="{B65F09CA-EBAC-3D4B-BBF7-0C9112FB66B3}" type="sibTrans" cxnId="{54CA4886-055F-AF41-936D-BAC0D99DC5BA}">
      <dgm:prSet/>
      <dgm:spPr/>
      <dgm:t>
        <a:bodyPr/>
        <a:lstStyle/>
        <a:p>
          <a:endParaRPr lang="en-US"/>
        </a:p>
      </dgm:t>
    </dgm:pt>
    <dgm:pt modelId="{E39819E6-2461-BF42-A393-6CF3D8F3576B}">
      <dgm:prSet phldrT="[Text]" custT="1"/>
      <dgm:spPr/>
      <dgm:t>
        <a:bodyPr/>
        <a:lstStyle/>
        <a:p>
          <a:r>
            <a:rPr lang="en-US" sz="2400" b="1" dirty="0" err="1" smtClean="0">
              <a:latin typeface="+mj-lt"/>
            </a:rPr>
            <a:t>Cytotoxic</a:t>
          </a:r>
          <a:r>
            <a:rPr lang="en-US" sz="2400" b="1" dirty="0" smtClean="0">
              <a:latin typeface="+mj-lt"/>
            </a:rPr>
            <a:t> </a:t>
          </a:r>
          <a:br>
            <a:rPr lang="en-US" sz="2400" b="1" dirty="0" smtClean="0">
              <a:latin typeface="+mj-lt"/>
            </a:rPr>
          </a:br>
          <a:r>
            <a:rPr lang="en-US" sz="2400" b="1" dirty="0" smtClean="0">
              <a:latin typeface="+mj-lt"/>
            </a:rPr>
            <a:t>T-cells, ?Eos</a:t>
          </a:r>
          <a:endParaRPr lang="en-US" sz="2400" b="1" dirty="0">
            <a:latin typeface="+mj-lt"/>
          </a:endParaRPr>
        </a:p>
      </dgm:t>
    </dgm:pt>
    <dgm:pt modelId="{B495F747-F913-A14F-A830-C1F53697D58E}" type="parTrans" cxnId="{12DDF49D-ACAD-A240-A1E1-FE52FE21FEC1}">
      <dgm:prSet/>
      <dgm:spPr/>
      <dgm:t>
        <a:bodyPr/>
        <a:lstStyle/>
        <a:p>
          <a:endParaRPr lang="en-US"/>
        </a:p>
      </dgm:t>
    </dgm:pt>
    <dgm:pt modelId="{93F8A70F-2113-4948-B1CD-5A0D9E0F7BA4}" type="sibTrans" cxnId="{12DDF49D-ACAD-A240-A1E1-FE52FE21FEC1}">
      <dgm:prSet/>
      <dgm:spPr/>
      <dgm:t>
        <a:bodyPr/>
        <a:lstStyle/>
        <a:p>
          <a:endParaRPr lang="en-US"/>
        </a:p>
      </dgm:t>
    </dgm:pt>
    <dgm:pt modelId="{67FD223B-D8F1-304B-9A1A-897D09339CE6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IL-4 (TH2)</a:t>
          </a:r>
          <a:endParaRPr lang="en-US" sz="2400" b="1" dirty="0">
            <a:latin typeface="+mj-lt"/>
          </a:endParaRPr>
        </a:p>
      </dgm:t>
    </dgm:pt>
    <dgm:pt modelId="{41EEBFF4-86AF-7A44-90E3-1D1C2E5E1948}" type="parTrans" cxnId="{5D3BFFB4-9B4F-CE43-9C15-EC321571DD41}">
      <dgm:prSet/>
      <dgm:spPr/>
      <dgm:t>
        <a:bodyPr/>
        <a:lstStyle/>
        <a:p>
          <a:endParaRPr lang="en-US"/>
        </a:p>
      </dgm:t>
    </dgm:pt>
    <dgm:pt modelId="{1684FFE2-28C5-1843-BD1D-83917003C59F}" type="sibTrans" cxnId="{5D3BFFB4-9B4F-CE43-9C15-EC321571DD41}">
      <dgm:prSet/>
      <dgm:spPr/>
      <dgm:t>
        <a:bodyPr/>
        <a:lstStyle/>
        <a:p>
          <a:endParaRPr lang="en-US"/>
        </a:p>
      </dgm:t>
    </dgm:pt>
    <dgm:pt modelId="{42EE1BB1-7AE7-AE48-850C-7A87C177BE7B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IFN-γ (TH1)</a:t>
          </a:r>
          <a:endParaRPr lang="en-US" sz="2400" b="1" dirty="0">
            <a:latin typeface="+mj-lt"/>
          </a:endParaRPr>
        </a:p>
      </dgm:t>
    </dgm:pt>
    <dgm:pt modelId="{D0A1840C-DC7C-344D-8489-908C4C09B67B}" type="parTrans" cxnId="{4B2FDE19-CF3D-714E-86F7-9B014D641F61}">
      <dgm:prSet/>
      <dgm:spPr/>
      <dgm:t>
        <a:bodyPr/>
        <a:lstStyle/>
        <a:p>
          <a:endParaRPr lang="en-US"/>
        </a:p>
      </dgm:t>
    </dgm:pt>
    <dgm:pt modelId="{65E6F9D5-2ECE-0D43-93E7-1EC7AB351E75}" type="sibTrans" cxnId="{4B2FDE19-CF3D-714E-86F7-9B014D641F61}">
      <dgm:prSet/>
      <dgm:spPr/>
      <dgm:t>
        <a:bodyPr/>
        <a:lstStyle/>
        <a:p>
          <a:endParaRPr lang="en-US"/>
        </a:p>
      </dgm:t>
    </dgm:pt>
    <dgm:pt modelId="{6D22BF00-3AB2-C248-87AB-3FB9560D08C1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3200" b="1" dirty="0" smtClean="0">
              <a:latin typeface="+mj-lt"/>
            </a:rPr>
            <a:t>FPIES</a:t>
          </a:r>
          <a:endParaRPr lang="en-US" sz="3200" b="1" dirty="0">
            <a:latin typeface="+mj-lt"/>
          </a:endParaRPr>
        </a:p>
      </dgm:t>
    </dgm:pt>
    <dgm:pt modelId="{398DCF9C-AC29-0A42-A836-D1AEE912D456}" type="sibTrans" cxnId="{2F93DE71-1E1B-984B-A78F-3D04AB4A40E0}">
      <dgm:prSet/>
      <dgm:spPr/>
      <dgm:t>
        <a:bodyPr/>
        <a:lstStyle/>
        <a:p>
          <a:endParaRPr lang="en-US"/>
        </a:p>
      </dgm:t>
    </dgm:pt>
    <dgm:pt modelId="{9262405C-D24C-E749-8FC6-ADC5186E3DA7}" type="parTrans" cxnId="{2F93DE71-1E1B-984B-A78F-3D04AB4A40E0}">
      <dgm:prSet/>
      <dgm:spPr/>
      <dgm:t>
        <a:bodyPr/>
        <a:lstStyle/>
        <a:p>
          <a:endParaRPr lang="en-US"/>
        </a:p>
      </dgm:t>
    </dgm:pt>
    <dgm:pt modelId="{3C8ADEC9-5111-8946-9AAA-FBFDA10C48C8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Mature gut</a:t>
          </a:r>
          <a:endParaRPr lang="en-US" sz="2400" b="1" dirty="0">
            <a:latin typeface="+mj-lt"/>
          </a:endParaRPr>
        </a:p>
      </dgm:t>
    </dgm:pt>
    <dgm:pt modelId="{CDE50C74-9B3F-0C4C-9216-079210550D82}" type="parTrans" cxnId="{4082A32E-2BD2-1442-AD3D-9C6E1C699906}">
      <dgm:prSet/>
      <dgm:spPr/>
      <dgm:t>
        <a:bodyPr/>
        <a:lstStyle/>
        <a:p>
          <a:endParaRPr lang="en-US"/>
        </a:p>
      </dgm:t>
    </dgm:pt>
    <dgm:pt modelId="{42511EE9-2605-FE4F-AF29-C3C4D4FCA839}" type="sibTrans" cxnId="{4082A32E-2BD2-1442-AD3D-9C6E1C699906}">
      <dgm:prSet/>
      <dgm:spPr/>
      <dgm:t>
        <a:bodyPr/>
        <a:lstStyle/>
        <a:p>
          <a:endParaRPr lang="en-US"/>
        </a:p>
      </dgm:t>
    </dgm:pt>
    <dgm:pt modelId="{6E362C6C-1F12-F844-BA96-2C91CB4A6CB1}">
      <dgm:prSet phldrT="[Text]" custT="1"/>
      <dgm:spPr/>
      <dgm:t>
        <a:bodyPr/>
        <a:lstStyle/>
        <a:p>
          <a:r>
            <a:rPr lang="en-US" sz="2400" b="1" dirty="0" smtClean="0">
              <a:latin typeface="+mj-lt"/>
            </a:rPr>
            <a:t>Immature gut</a:t>
          </a:r>
          <a:endParaRPr lang="en-US" sz="2400" b="1" dirty="0">
            <a:latin typeface="+mj-lt"/>
          </a:endParaRPr>
        </a:p>
      </dgm:t>
    </dgm:pt>
    <dgm:pt modelId="{DB166ECA-7476-C04E-B64E-9BD7376ABA54}" type="parTrans" cxnId="{505A69A7-748E-6A45-9168-D031239C9165}">
      <dgm:prSet/>
      <dgm:spPr/>
      <dgm:t>
        <a:bodyPr/>
        <a:lstStyle/>
        <a:p>
          <a:endParaRPr lang="en-US"/>
        </a:p>
      </dgm:t>
    </dgm:pt>
    <dgm:pt modelId="{83494DAE-22AF-AF4A-9203-74B9794E64DC}" type="sibTrans" cxnId="{505A69A7-748E-6A45-9168-D031239C9165}">
      <dgm:prSet/>
      <dgm:spPr/>
      <dgm:t>
        <a:bodyPr/>
        <a:lstStyle/>
        <a:p>
          <a:endParaRPr lang="en-US"/>
        </a:p>
      </dgm:t>
    </dgm:pt>
    <dgm:pt modelId="{FBB4ACAB-889B-C24C-8995-2F71DDDE1150}" type="pres">
      <dgm:prSet presAssocID="{71A79AE3-23E7-4445-940D-E943D49F134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8A429A8-25CA-F446-8CA0-CFFF87ADFE7E}" type="pres">
      <dgm:prSet presAssocID="{71A79AE3-23E7-4445-940D-E943D49F134D}" presName="dummyMaxCanvas" presStyleCnt="0"/>
      <dgm:spPr/>
      <dgm:t>
        <a:bodyPr/>
        <a:lstStyle/>
        <a:p>
          <a:endParaRPr lang="en-US"/>
        </a:p>
      </dgm:t>
    </dgm:pt>
    <dgm:pt modelId="{9946FCF9-2192-2D44-B78E-580540AFF2C9}" type="pres">
      <dgm:prSet presAssocID="{71A79AE3-23E7-4445-940D-E943D49F134D}" presName="parentComposite" presStyleCnt="0"/>
      <dgm:spPr/>
      <dgm:t>
        <a:bodyPr/>
        <a:lstStyle/>
        <a:p>
          <a:endParaRPr lang="en-US"/>
        </a:p>
      </dgm:t>
    </dgm:pt>
    <dgm:pt modelId="{D8B36AAA-5D9F-0145-91C0-D7F54FAE57CB}" type="pres">
      <dgm:prSet presAssocID="{71A79AE3-23E7-4445-940D-E943D49F134D}" presName="parent1" presStyleLbl="alignAccFollowNode1" presStyleIdx="0" presStyleCnt="4" custLinFactY="200000" custLinFactNeighborX="-86111" custLinFactNeighborY="225641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04F82142-5BB3-6744-AA67-2FBCBC02AC56}" type="pres">
      <dgm:prSet presAssocID="{71A79AE3-23E7-4445-940D-E943D49F134D}" presName="parent2" presStyleLbl="alignAccFollowNode1" presStyleIdx="1" presStyleCnt="4" custLinFactY="200000" custLinFactNeighborX="65028" custLinFactNeighborY="203846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FD505F54-EA42-7F4F-9D30-4F5C8D21CA94}" type="pres">
      <dgm:prSet presAssocID="{71A79AE3-23E7-4445-940D-E943D49F134D}" presName="childrenComposite" presStyleCnt="0"/>
      <dgm:spPr/>
      <dgm:t>
        <a:bodyPr/>
        <a:lstStyle/>
        <a:p>
          <a:endParaRPr lang="en-US"/>
        </a:p>
      </dgm:t>
    </dgm:pt>
    <dgm:pt modelId="{6DB2D945-680F-624F-9E78-0638279E0DCC}" type="pres">
      <dgm:prSet presAssocID="{71A79AE3-23E7-4445-940D-E943D49F134D}" presName="dummyMaxCanvas_ChildArea" presStyleCnt="0"/>
      <dgm:spPr/>
      <dgm:t>
        <a:bodyPr/>
        <a:lstStyle/>
        <a:p>
          <a:endParaRPr lang="en-US"/>
        </a:p>
      </dgm:t>
    </dgm:pt>
    <dgm:pt modelId="{A2914F8A-6731-8747-AF00-1294309A12DD}" type="pres">
      <dgm:prSet presAssocID="{71A79AE3-23E7-4445-940D-E943D49F134D}" presName="fulcrum" presStyleLbl="alignAccFollowNode1" presStyleIdx="2" presStyleCnt="4"/>
      <dgm:spPr>
        <a:solidFill>
          <a:srgbClr val="996633"/>
        </a:solidFill>
      </dgm:spPr>
      <dgm:t>
        <a:bodyPr/>
        <a:lstStyle/>
        <a:p>
          <a:endParaRPr lang="en-US"/>
        </a:p>
      </dgm:t>
    </dgm:pt>
    <dgm:pt modelId="{D2D4D675-3AAC-9242-856B-46CDF7AECDEB}" type="pres">
      <dgm:prSet presAssocID="{71A79AE3-23E7-4445-940D-E943D49F134D}" presName="balance_44" presStyleLbl="alignAccFollowNode1" presStyleIdx="3" presStyleCnt="4">
        <dgm:presLayoutVars>
          <dgm:bulletEnabled val="1"/>
        </dgm:presLayoutVars>
      </dgm:prSet>
      <dgm:spPr>
        <a:solidFill>
          <a:srgbClr val="996633"/>
        </a:solidFill>
      </dgm:spPr>
      <dgm:t>
        <a:bodyPr/>
        <a:lstStyle/>
        <a:p>
          <a:endParaRPr lang="en-US"/>
        </a:p>
      </dgm:t>
    </dgm:pt>
    <dgm:pt modelId="{949B1595-2CE1-C548-B64E-F2A365F53E13}" type="pres">
      <dgm:prSet presAssocID="{71A79AE3-23E7-4445-940D-E943D49F134D}" presName="right_44_1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286F05-133A-B84D-994C-C1B01F8FBDDD}" type="pres">
      <dgm:prSet presAssocID="{71A79AE3-23E7-4445-940D-E943D49F134D}" presName="right_44_2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5B750-BB2B-474D-89AD-4D679CFA702E}" type="pres">
      <dgm:prSet presAssocID="{71A79AE3-23E7-4445-940D-E943D49F134D}" presName="right_44_3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7C2F0-37CF-8E4F-BC74-CA9A77609C43}" type="pres">
      <dgm:prSet presAssocID="{71A79AE3-23E7-4445-940D-E943D49F134D}" presName="right_44_4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05C2BA-CE9C-4E46-8BD7-BC425BCB9047}" type="pres">
      <dgm:prSet presAssocID="{71A79AE3-23E7-4445-940D-E943D49F134D}" presName="left_44_1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FC0F8E-8C2A-F141-84A4-E724097C4058}" type="pres">
      <dgm:prSet presAssocID="{71A79AE3-23E7-4445-940D-E943D49F134D}" presName="left_44_2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1D9A2-4205-8E41-B38B-5383C2110058}" type="pres">
      <dgm:prSet presAssocID="{71A79AE3-23E7-4445-940D-E943D49F134D}" presName="left_44_3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AEF67-40AC-6D46-84D8-79F13075F92E}" type="pres">
      <dgm:prSet presAssocID="{71A79AE3-23E7-4445-940D-E943D49F134D}" presName="left_44_4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8B145A-32F0-EF47-98C7-1E8890196B2C}" type="presOf" srcId="{3C8ADEC9-5111-8946-9AAA-FBFDA10C48C8}" destId="{51EAEF67-40AC-6D46-84D8-79F13075F92E}" srcOrd="0" destOrd="0" presId="urn:microsoft.com/office/officeart/2005/8/layout/balance1"/>
    <dgm:cxn modelId="{75FDD2E1-53C2-5A4A-9708-78E7EB22D254}" srcId="{71A79AE3-23E7-4445-940D-E943D49F134D}" destId="{5C1F854F-C96A-6347-AF55-DD93473F29D8}" srcOrd="0" destOrd="0" parTransId="{7B854AAF-DECA-0B45-A032-22D221D93CB1}" sibTransId="{5B35586E-7F98-EB4D-95D6-172F8CF76E69}"/>
    <dgm:cxn modelId="{2F93DE71-1E1B-984B-A78F-3D04AB4A40E0}" srcId="{71A79AE3-23E7-4445-940D-E943D49F134D}" destId="{6D22BF00-3AB2-C248-87AB-3FB9560D08C1}" srcOrd="1" destOrd="0" parTransId="{9262405C-D24C-E749-8FC6-ADC5186E3DA7}" sibTransId="{398DCF9C-AC29-0A42-A836-D1AEE912D456}"/>
    <dgm:cxn modelId="{BFA89483-F23D-6243-8EF9-6E1205DC384A}" type="presOf" srcId="{6D22BF00-3AB2-C248-87AB-3FB9560D08C1}" destId="{04F82142-5BB3-6744-AA67-2FBCBC02AC56}" srcOrd="0" destOrd="0" presId="urn:microsoft.com/office/officeart/2005/8/layout/balance1"/>
    <dgm:cxn modelId="{0D53B087-E2DD-4E4E-BCE9-134A40FE2203}" srcId="{5C1F854F-C96A-6347-AF55-DD93473F29D8}" destId="{DAE85174-001D-DB49-B49B-382F4FC7DB50}" srcOrd="0" destOrd="0" parTransId="{6597FF7A-E170-C94F-B30D-6F1FC8B507C6}" sibTransId="{324CB1FF-FD58-F54B-A288-80D36B7FB069}"/>
    <dgm:cxn modelId="{4A4FB1DC-E320-7B48-8DCE-F2C62ECE5755}" type="presOf" srcId="{E39819E6-2461-BF42-A393-6CF3D8F3576B}" destId="{65286F05-133A-B84D-994C-C1B01F8FBDDD}" srcOrd="0" destOrd="0" presId="urn:microsoft.com/office/officeart/2005/8/layout/balance1"/>
    <dgm:cxn modelId="{505A69A7-748E-6A45-9168-D031239C9165}" srcId="{6D22BF00-3AB2-C248-87AB-3FB9560D08C1}" destId="{6E362C6C-1F12-F844-BA96-2C91CB4A6CB1}" srcOrd="3" destOrd="0" parTransId="{DB166ECA-7476-C04E-B64E-9BD7376ABA54}" sibTransId="{83494DAE-22AF-AF4A-9203-74B9794E64DC}"/>
    <dgm:cxn modelId="{51BC9D91-E77F-D349-AC7F-E89265285C5D}" type="presOf" srcId="{42EE1BB1-7AE7-AE48-850C-7A87C177BE7B}" destId="{6AFC0F8E-8C2A-F141-84A4-E724097C4058}" srcOrd="0" destOrd="0" presId="urn:microsoft.com/office/officeart/2005/8/layout/balance1"/>
    <dgm:cxn modelId="{12DDF49D-ACAD-A240-A1E1-FE52FE21FEC1}" srcId="{6D22BF00-3AB2-C248-87AB-3FB9560D08C1}" destId="{E39819E6-2461-BF42-A393-6CF3D8F3576B}" srcOrd="1" destOrd="0" parTransId="{B495F747-F913-A14F-A830-C1F53697D58E}" sibTransId="{93F8A70F-2113-4948-B1CD-5A0D9E0F7BA4}"/>
    <dgm:cxn modelId="{5D3BFFB4-9B4F-CE43-9C15-EC321571DD41}" srcId="{6D22BF00-3AB2-C248-87AB-3FB9560D08C1}" destId="{67FD223B-D8F1-304B-9A1A-897D09339CE6}" srcOrd="2" destOrd="0" parTransId="{41EEBFF4-86AF-7A44-90E3-1D1C2E5E1948}" sibTransId="{1684FFE2-28C5-1843-BD1D-83917003C59F}"/>
    <dgm:cxn modelId="{19D3936B-7B7C-9143-BD4A-9EF1E5EB5FCF}" type="presOf" srcId="{2A48BA90-A23B-7F41-9D87-5E3127654B5C}" destId="{949B1595-2CE1-C548-B64E-F2A365F53E13}" srcOrd="0" destOrd="0" presId="urn:microsoft.com/office/officeart/2005/8/layout/balance1"/>
    <dgm:cxn modelId="{00130A8F-BB93-DF44-9B14-A8DA54190CB7}" srcId="{5C1F854F-C96A-6347-AF55-DD93473F29D8}" destId="{13514247-92D4-BD4D-BB24-D7F3A28BF281}" srcOrd="2" destOrd="0" parTransId="{E45D8454-9698-EE4E-832F-5DC07CF5F068}" sibTransId="{A17C0F69-36AC-D14A-B4AB-89E6257BDAA9}"/>
    <dgm:cxn modelId="{F9C89A6D-0860-1641-AFCB-0C61E57C4CE0}" type="presOf" srcId="{67FD223B-D8F1-304B-9A1A-897D09339CE6}" destId="{5105B750-BB2B-474D-89AD-4D679CFA702E}" srcOrd="0" destOrd="0" presId="urn:microsoft.com/office/officeart/2005/8/layout/balance1"/>
    <dgm:cxn modelId="{4B2FDE19-CF3D-714E-86F7-9B014D641F61}" srcId="{5C1F854F-C96A-6347-AF55-DD93473F29D8}" destId="{42EE1BB1-7AE7-AE48-850C-7A87C177BE7B}" srcOrd="1" destOrd="0" parTransId="{D0A1840C-DC7C-344D-8489-908C4C09B67B}" sibTransId="{65E6F9D5-2ECE-0D43-93E7-1EC7AB351E75}"/>
    <dgm:cxn modelId="{4082A32E-2BD2-1442-AD3D-9C6E1C699906}" srcId="{5C1F854F-C96A-6347-AF55-DD93473F29D8}" destId="{3C8ADEC9-5111-8946-9AAA-FBFDA10C48C8}" srcOrd="3" destOrd="0" parTransId="{CDE50C74-9B3F-0C4C-9216-079210550D82}" sibTransId="{42511EE9-2605-FE4F-AF29-C3C4D4FCA839}"/>
    <dgm:cxn modelId="{F0EE6C65-7873-F44B-8009-3BDD5827A77F}" type="presOf" srcId="{13514247-92D4-BD4D-BB24-D7F3A28BF281}" destId="{6141D9A2-4205-8E41-B38B-5383C2110058}" srcOrd="0" destOrd="0" presId="urn:microsoft.com/office/officeart/2005/8/layout/balance1"/>
    <dgm:cxn modelId="{D60DF67B-44D8-FD42-B072-80CEB54E637A}" type="presOf" srcId="{71A79AE3-23E7-4445-940D-E943D49F134D}" destId="{FBB4ACAB-889B-C24C-8995-2F71DDDE1150}" srcOrd="0" destOrd="0" presId="urn:microsoft.com/office/officeart/2005/8/layout/balance1"/>
    <dgm:cxn modelId="{94A035D8-464A-A44A-B6A3-50F0A1CFF1B3}" type="presOf" srcId="{DAE85174-001D-DB49-B49B-382F4FC7DB50}" destId="{7C05C2BA-CE9C-4E46-8BD7-BC425BCB9047}" srcOrd="0" destOrd="0" presId="urn:microsoft.com/office/officeart/2005/8/layout/balance1"/>
    <dgm:cxn modelId="{7094791A-F571-004C-89EF-40D7845F42A7}" type="presOf" srcId="{6E362C6C-1F12-F844-BA96-2C91CB4A6CB1}" destId="{51E7C2F0-37CF-8E4F-BC74-CA9A77609C43}" srcOrd="0" destOrd="0" presId="urn:microsoft.com/office/officeart/2005/8/layout/balance1"/>
    <dgm:cxn modelId="{54CA4886-055F-AF41-936D-BAC0D99DC5BA}" srcId="{6D22BF00-3AB2-C248-87AB-3FB9560D08C1}" destId="{2A48BA90-A23B-7F41-9D87-5E3127654B5C}" srcOrd="0" destOrd="0" parTransId="{8AB02EE8-EE24-944D-9318-7D0DF77CC493}" sibTransId="{B65F09CA-EBAC-3D4B-BBF7-0C9112FB66B3}"/>
    <dgm:cxn modelId="{2D4F422E-B2C3-A148-B714-33D3530E4F35}" type="presOf" srcId="{5C1F854F-C96A-6347-AF55-DD93473F29D8}" destId="{D8B36AAA-5D9F-0145-91C0-D7F54FAE57CB}" srcOrd="0" destOrd="0" presId="urn:microsoft.com/office/officeart/2005/8/layout/balance1"/>
    <dgm:cxn modelId="{96217A94-D433-5F4E-9B36-E5ECFB2146CD}" type="presParOf" srcId="{FBB4ACAB-889B-C24C-8995-2F71DDDE1150}" destId="{D8A429A8-25CA-F446-8CA0-CFFF87ADFE7E}" srcOrd="0" destOrd="0" presId="urn:microsoft.com/office/officeart/2005/8/layout/balance1"/>
    <dgm:cxn modelId="{DD8A7AFF-AB0E-F848-BBC0-2B4C5D5A537F}" type="presParOf" srcId="{FBB4ACAB-889B-C24C-8995-2F71DDDE1150}" destId="{9946FCF9-2192-2D44-B78E-580540AFF2C9}" srcOrd="1" destOrd="0" presId="urn:microsoft.com/office/officeart/2005/8/layout/balance1"/>
    <dgm:cxn modelId="{98BFD70C-D528-8744-8FAB-545A2A2CCE5F}" type="presParOf" srcId="{9946FCF9-2192-2D44-B78E-580540AFF2C9}" destId="{D8B36AAA-5D9F-0145-91C0-D7F54FAE57CB}" srcOrd="0" destOrd="0" presId="urn:microsoft.com/office/officeart/2005/8/layout/balance1"/>
    <dgm:cxn modelId="{DAF928DA-3A44-CF40-9386-33FB076F7A62}" type="presParOf" srcId="{9946FCF9-2192-2D44-B78E-580540AFF2C9}" destId="{04F82142-5BB3-6744-AA67-2FBCBC02AC56}" srcOrd="1" destOrd="0" presId="urn:microsoft.com/office/officeart/2005/8/layout/balance1"/>
    <dgm:cxn modelId="{F5E9E46D-AFE0-5244-BA01-E630F1AF070D}" type="presParOf" srcId="{FBB4ACAB-889B-C24C-8995-2F71DDDE1150}" destId="{FD505F54-EA42-7F4F-9D30-4F5C8D21CA94}" srcOrd="2" destOrd="0" presId="urn:microsoft.com/office/officeart/2005/8/layout/balance1"/>
    <dgm:cxn modelId="{CD7374AF-C893-6346-A998-D3A10DFF4AEA}" type="presParOf" srcId="{FD505F54-EA42-7F4F-9D30-4F5C8D21CA94}" destId="{6DB2D945-680F-624F-9E78-0638279E0DCC}" srcOrd="0" destOrd="0" presId="urn:microsoft.com/office/officeart/2005/8/layout/balance1"/>
    <dgm:cxn modelId="{08599BE2-B436-F34C-8223-E0C1B8AFAA2C}" type="presParOf" srcId="{FD505F54-EA42-7F4F-9D30-4F5C8D21CA94}" destId="{A2914F8A-6731-8747-AF00-1294309A12DD}" srcOrd="1" destOrd="0" presId="urn:microsoft.com/office/officeart/2005/8/layout/balance1"/>
    <dgm:cxn modelId="{49E9ABD5-1EC3-8E46-950E-1C3432F96FA5}" type="presParOf" srcId="{FD505F54-EA42-7F4F-9D30-4F5C8D21CA94}" destId="{D2D4D675-3AAC-9242-856B-46CDF7AECDEB}" srcOrd="2" destOrd="0" presId="urn:microsoft.com/office/officeart/2005/8/layout/balance1"/>
    <dgm:cxn modelId="{D1C02016-FE4C-6B44-A613-8117CBDA4123}" type="presParOf" srcId="{FD505F54-EA42-7F4F-9D30-4F5C8D21CA94}" destId="{949B1595-2CE1-C548-B64E-F2A365F53E13}" srcOrd="3" destOrd="0" presId="urn:microsoft.com/office/officeart/2005/8/layout/balance1"/>
    <dgm:cxn modelId="{B50F83C5-206F-D848-B2A3-DD68E9A19F9E}" type="presParOf" srcId="{FD505F54-EA42-7F4F-9D30-4F5C8D21CA94}" destId="{65286F05-133A-B84D-994C-C1B01F8FBDDD}" srcOrd="4" destOrd="0" presId="urn:microsoft.com/office/officeart/2005/8/layout/balance1"/>
    <dgm:cxn modelId="{6690FE5B-AEAC-DE46-A97C-21B373D6251B}" type="presParOf" srcId="{FD505F54-EA42-7F4F-9D30-4F5C8D21CA94}" destId="{5105B750-BB2B-474D-89AD-4D679CFA702E}" srcOrd="5" destOrd="0" presId="urn:microsoft.com/office/officeart/2005/8/layout/balance1"/>
    <dgm:cxn modelId="{58321D6F-A84C-9246-8629-62B3BFB54519}" type="presParOf" srcId="{FD505F54-EA42-7F4F-9D30-4F5C8D21CA94}" destId="{51E7C2F0-37CF-8E4F-BC74-CA9A77609C43}" srcOrd="6" destOrd="0" presId="urn:microsoft.com/office/officeart/2005/8/layout/balance1"/>
    <dgm:cxn modelId="{659EB031-5A7B-934F-8DDE-FDC88C5B18CA}" type="presParOf" srcId="{FD505F54-EA42-7F4F-9D30-4F5C8D21CA94}" destId="{7C05C2BA-CE9C-4E46-8BD7-BC425BCB9047}" srcOrd="7" destOrd="0" presId="urn:microsoft.com/office/officeart/2005/8/layout/balance1"/>
    <dgm:cxn modelId="{543D611E-5189-CD49-9A3A-4551A0933637}" type="presParOf" srcId="{FD505F54-EA42-7F4F-9D30-4F5C8D21CA94}" destId="{6AFC0F8E-8C2A-F141-84A4-E724097C4058}" srcOrd="8" destOrd="0" presId="urn:microsoft.com/office/officeart/2005/8/layout/balance1"/>
    <dgm:cxn modelId="{7A043A63-2135-9D4C-A551-D5740D6D3A6E}" type="presParOf" srcId="{FD505F54-EA42-7F4F-9D30-4F5C8D21CA94}" destId="{6141D9A2-4205-8E41-B38B-5383C2110058}" srcOrd="9" destOrd="0" presId="urn:microsoft.com/office/officeart/2005/8/layout/balance1"/>
    <dgm:cxn modelId="{DAB2B9A9-3C84-FE44-A65D-419327285286}" type="presParOf" srcId="{FD505F54-EA42-7F4F-9D30-4F5C8D21CA94}" destId="{51EAEF67-40AC-6D46-84D8-79F13075F92E}" srcOrd="10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3D37D7-B0AC-4EC4-BBC8-56F20FF3C6A0}" type="doc">
      <dgm:prSet loTypeId="urn:microsoft.com/office/officeart/2005/8/layout/vProcess5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A557075-9170-49FC-9A3E-9E2DC8A2A84F}">
      <dgm:prSet phldrT="[Text]" custT="1"/>
      <dgm:spPr/>
      <dgm:t>
        <a:bodyPr/>
        <a:lstStyle/>
        <a:p>
          <a:pPr algn="l"/>
          <a:r>
            <a:rPr lang="en-US" sz="1900" b="1" dirty="0" smtClean="0">
              <a:solidFill>
                <a:srgbClr val="000000"/>
              </a:solidFill>
              <a:latin typeface="+mj-lt"/>
            </a:rPr>
            <a:t>19 infants with suspected FPIES</a:t>
          </a:r>
        </a:p>
        <a:p>
          <a:pPr algn="l"/>
          <a:r>
            <a:rPr lang="en-US" sz="1900" b="0" dirty="0" smtClean="0">
              <a:solidFill>
                <a:srgbClr val="000000"/>
              </a:solidFill>
              <a:latin typeface="+mj-lt"/>
            </a:rPr>
            <a:t>(some with reactions to multiple foods)</a:t>
          </a:r>
          <a:endParaRPr lang="en-US" sz="1900" b="0" dirty="0">
            <a:solidFill>
              <a:srgbClr val="000000"/>
            </a:solidFill>
            <a:latin typeface="+mj-lt"/>
          </a:endParaRPr>
        </a:p>
      </dgm:t>
    </dgm:pt>
    <dgm:pt modelId="{83FC5C98-16A2-41CD-89AF-FBB7D173519F}" type="parTrans" cxnId="{892197DA-02D8-43EC-8FF0-460E3198C1CF}">
      <dgm:prSet/>
      <dgm:spPr/>
      <dgm:t>
        <a:bodyPr/>
        <a:lstStyle/>
        <a:p>
          <a:endParaRPr lang="en-US"/>
        </a:p>
      </dgm:t>
    </dgm:pt>
    <dgm:pt modelId="{B83CC048-60E7-4EAC-A0B1-BB8489AC78BE}" type="sibTrans" cxnId="{892197DA-02D8-43EC-8FF0-460E3198C1CF}">
      <dgm:prSet/>
      <dgm:spPr/>
      <dgm:t>
        <a:bodyPr/>
        <a:lstStyle/>
        <a:p>
          <a:endParaRPr lang="en-US"/>
        </a:p>
      </dgm:t>
    </dgm:pt>
    <dgm:pt modelId="{AC21621A-95BB-476A-B1C7-81F3E3E4E8DE}">
      <dgm:prSet custT="1"/>
      <dgm:spPr/>
      <dgm:t>
        <a:bodyPr/>
        <a:lstStyle/>
        <a:p>
          <a:pPr algn="l"/>
          <a:r>
            <a:rPr lang="en-US" sz="1900" b="1" dirty="0" smtClean="0">
              <a:solidFill>
                <a:srgbClr val="000000"/>
              </a:solidFill>
              <a:latin typeface="+mj-lt"/>
            </a:rPr>
            <a:t>Patch tested with suspected foods </a:t>
          </a:r>
        </a:p>
        <a:p>
          <a:pPr algn="l"/>
          <a:r>
            <a:rPr lang="en-US" sz="1900" b="0" dirty="0" smtClean="0">
              <a:solidFill>
                <a:srgbClr val="000000"/>
              </a:solidFill>
              <a:latin typeface="+mj-lt"/>
            </a:rPr>
            <a:t>(off at 48h, read at 72h)</a:t>
          </a:r>
        </a:p>
      </dgm:t>
    </dgm:pt>
    <dgm:pt modelId="{4F5B727A-F14C-48CA-9078-BC047532B573}" type="parTrans" cxnId="{7CA83E4D-D504-45DF-85CD-661666E4DAAB}">
      <dgm:prSet/>
      <dgm:spPr/>
      <dgm:t>
        <a:bodyPr/>
        <a:lstStyle/>
        <a:p>
          <a:endParaRPr lang="en-US"/>
        </a:p>
      </dgm:t>
    </dgm:pt>
    <dgm:pt modelId="{CE1CA42F-8BE2-4EB1-BB24-096CB2A04F2C}" type="sibTrans" cxnId="{7CA83E4D-D504-45DF-85CD-661666E4DAAB}">
      <dgm:prSet/>
      <dgm:spPr/>
      <dgm:t>
        <a:bodyPr/>
        <a:lstStyle/>
        <a:p>
          <a:endParaRPr lang="en-US"/>
        </a:p>
      </dgm:t>
    </dgm:pt>
    <dgm:pt modelId="{537AC195-1532-4CCA-BE95-1E6B2E1D2709}">
      <dgm:prSet custT="1"/>
      <dgm:spPr/>
      <dgm:t>
        <a:bodyPr/>
        <a:lstStyle/>
        <a:p>
          <a:pPr algn="l"/>
          <a:r>
            <a:rPr lang="en-US" sz="1900" b="1" dirty="0" smtClean="0">
              <a:solidFill>
                <a:srgbClr val="000000"/>
              </a:solidFill>
              <a:latin typeface="+mj-lt"/>
            </a:rPr>
            <a:t>Within 2 weeks orally challenged with suspected foods</a:t>
          </a:r>
        </a:p>
      </dgm:t>
    </dgm:pt>
    <dgm:pt modelId="{E23E4C8F-5101-41FB-89D8-DA22F9287856}" type="parTrans" cxnId="{34BAFCCD-6F03-4D78-A777-75CFE68C29C0}">
      <dgm:prSet/>
      <dgm:spPr/>
      <dgm:t>
        <a:bodyPr/>
        <a:lstStyle/>
        <a:p>
          <a:endParaRPr lang="en-US"/>
        </a:p>
      </dgm:t>
    </dgm:pt>
    <dgm:pt modelId="{F79227C4-D1B7-4DD2-8720-A70B97069EBC}" type="sibTrans" cxnId="{34BAFCCD-6F03-4D78-A777-75CFE68C29C0}">
      <dgm:prSet/>
      <dgm:spPr/>
      <dgm:t>
        <a:bodyPr/>
        <a:lstStyle/>
        <a:p>
          <a:endParaRPr lang="en-US"/>
        </a:p>
      </dgm:t>
    </dgm:pt>
    <dgm:pt modelId="{949858A5-AE6A-4D7B-B98B-3DCABD0026DA}">
      <dgm:prSet custT="1"/>
      <dgm:spPr/>
      <dgm:t>
        <a:bodyPr/>
        <a:lstStyle/>
        <a:p>
          <a:pPr algn="l"/>
          <a:r>
            <a:rPr lang="en-US" sz="1900" b="1" dirty="0" smtClean="0">
              <a:solidFill>
                <a:srgbClr val="000000"/>
              </a:solidFill>
              <a:latin typeface="+mj-lt"/>
            </a:rPr>
            <a:t>APT predicted results of OFC in 27/32 cases</a:t>
          </a:r>
        </a:p>
        <a:p>
          <a:pPr algn="l"/>
          <a:r>
            <a:rPr lang="en-US" sz="1900" b="0" dirty="0" smtClean="0">
              <a:solidFill>
                <a:srgbClr val="000000"/>
              </a:solidFill>
              <a:latin typeface="+mj-lt"/>
            </a:rPr>
            <a:t>(</a:t>
          </a:r>
          <a:r>
            <a:rPr lang="en-US" sz="1900" b="0" dirty="0" err="1" smtClean="0">
              <a:solidFill>
                <a:srgbClr val="000000"/>
              </a:solidFill>
              <a:latin typeface="+mj-lt"/>
            </a:rPr>
            <a:t>Sens</a:t>
          </a:r>
          <a:r>
            <a:rPr lang="en-US" sz="1900" b="0" dirty="0" smtClean="0">
              <a:solidFill>
                <a:srgbClr val="000000"/>
              </a:solidFill>
              <a:latin typeface="+mj-lt"/>
            </a:rPr>
            <a:t> 100%, Spec 71%, PPV 75%, NPV 100%)</a:t>
          </a:r>
        </a:p>
      </dgm:t>
    </dgm:pt>
    <dgm:pt modelId="{FD8D772D-DAD0-47DA-91E9-47B0B6C39956}" type="parTrans" cxnId="{CF7B0A58-E701-4FB0-8547-7750528252AF}">
      <dgm:prSet/>
      <dgm:spPr/>
      <dgm:t>
        <a:bodyPr/>
        <a:lstStyle/>
        <a:p>
          <a:endParaRPr lang="en-US"/>
        </a:p>
      </dgm:t>
    </dgm:pt>
    <dgm:pt modelId="{30414EEB-FA04-4945-87E7-ED8EF8CAC2A8}" type="sibTrans" cxnId="{CF7B0A58-E701-4FB0-8547-7750528252AF}">
      <dgm:prSet/>
      <dgm:spPr/>
      <dgm:t>
        <a:bodyPr/>
        <a:lstStyle/>
        <a:p>
          <a:endParaRPr lang="en-US"/>
        </a:p>
      </dgm:t>
    </dgm:pt>
    <dgm:pt modelId="{F40E81BD-021F-4450-AC19-65531C9E2AF1}">
      <dgm:prSet custT="1"/>
      <dgm:spPr/>
      <dgm:t>
        <a:bodyPr/>
        <a:lstStyle/>
        <a:p>
          <a:pPr algn="l"/>
          <a:r>
            <a:rPr lang="en-US" sz="1900" b="1" dirty="0" smtClean="0">
              <a:solidFill>
                <a:srgbClr val="000000"/>
              </a:solidFill>
              <a:latin typeface="+mj-lt"/>
            </a:rPr>
            <a:t>Will APT revert to negative when they outgrow FPIES? </a:t>
          </a:r>
        </a:p>
      </dgm:t>
    </dgm:pt>
    <dgm:pt modelId="{AC344F5A-683D-4ED8-AAC2-DD78D7F7E533}" type="parTrans" cxnId="{3FDBEFF8-F816-4B8C-9BFE-6D823D770DF8}">
      <dgm:prSet/>
      <dgm:spPr/>
      <dgm:t>
        <a:bodyPr/>
        <a:lstStyle/>
        <a:p>
          <a:endParaRPr lang="en-US"/>
        </a:p>
      </dgm:t>
    </dgm:pt>
    <dgm:pt modelId="{7383D68D-1D8C-421D-A90E-B120CD0E5F07}" type="sibTrans" cxnId="{3FDBEFF8-F816-4B8C-9BFE-6D823D770DF8}">
      <dgm:prSet/>
      <dgm:spPr/>
      <dgm:t>
        <a:bodyPr/>
        <a:lstStyle/>
        <a:p>
          <a:endParaRPr lang="en-US"/>
        </a:p>
      </dgm:t>
    </dgm:pt>
    <dgm:pt modelId="{5C12D45E-4F68-482A-B242-A6202DC164E2}" type="pres">
      <dgm:prSet presAssocID="{163D37D7-B0AC-4EC4-BBC8-56F20FF3C6A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FA170A-9259-47CB-80A0-37A1F5EB96DD}" type="pres">
      <dgm:prSet presAssocID="{163D37D7-B0AC-4EC4-BBC8-56F20FF3C6A0}" presName="dummyMaxCanvas" presStyleCnt="0">
        <dgm:presLayoutVars/>
      </dgm:prSet>
      <dgm:spPr/>
      <dgm:t>
        <a:bodyPr/>
        <a:lstStyle/>
        <a:p>
          <a:endParaRPr lang="en-US"/>
        </a:p>
      </dgm:t>
    </dgm:pt>
    <dgm:pt modelId="{CD422E6E-737E-4188-ACE4-CF784BA5AACE}" type="pres">
      <dgm:prSet presAssocID="{163D37D7-B0AC-4EC4-BBC8-56F20FF3C6A0}" presName="FiveNodes_1" presStyleLbl="node1" presStyleIdx="0" presStyleCnt="5" custLinFactNeighborY="36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9401A4-B4B4-41BD-8356-782344514196}" type="pres">
      <dgm:prSet presAssocID="{163D37D7-B0AC-4EC4-BBC8-56F20FF3C6A0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1FE2B8-E193-4900-BBBA-57B2CAA0CF8B}" type="pres">
      <dgm:prSet presAssocID="{163D37D7-B0AC-4EC4-BBC8-56F20FF3C6A0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0FDB5-B0AB-4063-AD45-8A56D000C2DA}" type="pres">
      <dgm:prSet presAssocID="{163D37D7-B0AC-4EC4-BBC8-56F20FF3C6A0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C8384D-4B0E-42C6-8562-439A6EDF4017}" type="pres">
      <dgm:prSet presAssocID="{163D37D7-B0AC-4EC4-BBC8-56F20FF3C6A0}" presName="FiveNodes_5" presStyleLbl="node1" presStyleIdx="4" presStyleCnt="5" custLinFactNeighborX="11" custLinFactNeighborY="300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0CA2AF-679B-4B41-A8E8-2FEEA8C6CB35}" type="pres">
      <dgm:prSet presAssocID="{163D37D7-B0AC-4EC4-BBC8-56F20FF3C6A0}" presName="FiveConn_1-2" presStyleLbl="fgAccFollowNode1" presStyleIdx="0" presStyleCnt="4" custScaleY="128035" custLinFactNeighborX="-86959" custLinFactNeighborY="169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A3C374-1F42-400F-BD05-A61AC6CDB284}" type="pres">
      <dgm:prSet presAssocID="{163D37D7-B0AC-4EC4-BBC8-56F20FF3C6A0}" presName="FiveConn_2-3" presStyleLbl="fgAccFollowNode1" presStyleIdx="1" presStyleCnt="4" custScaleY="120972" custLinFactNeighborX="-78426" custLinFactNeighborY="169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285CB6-0361-4327-A599-372E38662997}" type="pres">
      <dgm:prSet presAssocID="{163D37D7-B0AC-4EC4-BBC8-56F20FF3C6A0}" presName="FiveConn_3-4" presStyleLbl="fgAccFollowNode1" presStyleIdx="2" presStyleCnt="4" custScaleY="117259" custLinFactNeighborX="-34046" custLinFactNeighborY="26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712FCA-76FC-428D-8CF6-F39E6BD8600D}" type="pres">
      <dgm:prSet presAssocID="{163D37D7-B0AC-4EC4-BBC8-56F20FF3C6A0}" presName="FiveConn_4-5" presStyleLbl="fgAccFollowNode1" presStyleIdx="3" presStyleCnt="4" custScaleY="113937" custLinFactNeighborX="-27398" custLinFactNeighborY="25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B0F392-AC95-4FCD-BE0E-E6B54547C503}" type="pres">
      <dgm:prSet presAssocID="{163D37D7-B0AC-4EC4-BBC8-56F20FF3C6A0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02B352-1B10-4201-B0A7-A0D2721A0479}" type="pres">
      <dgm:prSet presAssocID="{163D37D7-B0AC-4EC4-BBC8-56F20FF3C6A0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71996B-7851-4D02-B7CC-F5A488326A39}" type="pres">
      <dgm:prSet presAssocID="{163D37D7-B0AC-4EC4-BBC8-56F20FF3C6A0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AE448A-B12E-47B2-B801-85D963F570D1}" type="pres">
      <dgm:prSet presAssocID="{163D37D7-B0AC-4EC4-BBC8-56F20FF3C6A0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44478-5E7B-44EF-90A7-6F04D8D14674}" type="pres">
      <dgm:prSet presAssocID="{163D37D7-B0AC-4EC4-BBC8-56F20FF3C6A0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D09D2B-0BFE-4870-B973-824A9467653E}" type="presOf" srcId="{537AC195-1532-4CCA-BE95-1E6B2E1D2709}" destId="{7471996B-7851-4D02-B7CC-F5A488326A39}" srcOrd="1" destOrd="0" presId="urn:microsoft.com/office/officeart/2005/8/layout/vProcess5"/>
    <dgm:cxn modelId="{A8E2C91F-48D5-4883-A685-B52E5C4FBD10}" type="presOf" srcId="{CE1CA42F-8BE2-4EB1-BB24-096CB2A04F2C}" destId="{64A3C374-1F42-400F-BD05-A61AC6CDB284}" srcOrd="0" destOrd="0" presId="urn:microsoft.com/office/officeart/2005/8/layout/vProcess5"/>
    <dgm:cxn modelId="{4AC91ECB-0740-426D-8209-FBD345447E2C}" type="presOf" srcId="{30414EEB-FA04-4945-87E7-ED8EF8CAC2A8}" destId="{D1712FCA-76FC-428D-8CF6-F39E6BD8600D}" srcOrd="0" destOrd="0" presId="urn:microsoft.com/office/officeart/2005/8/layout/vProcess5"/>
    <dgm:cxn modelId="{7CA83E4D-D504-45DF-85CD-661666E4DAAB}" srcId="{163D37D7-B0AC-4EC4-BBC8-56F20FF3C6A0}" destId="{AC21621A-95BB-476A-B1C7-81F3E3E4E8DE}" srcOrd="1" destOrd="0" parTransId="{4F5B727A-F14C-48CA-9078-BC047532B573}" sibTransId="{CE1CA42F-8BE2-4EB1-BB24-096CB2A04F2C}"/>
    <dgm:cxn modelId="{F1FF7EF7-C847-4EAA-90CB-E72214BE2DF8}" type="presOf" srcId="{163D37D7-B0AC-4EC4-BBC8-56F20FF3C6A0}" destId="{5C12D45E-4F68-482A-B242-A6202DC164E2}" srcOrd="0" destOrd="0" presId="urn:microsoft.com/office/officeart/2005/8/layout/vProcess5"/>
    <dgm:cxn modelId="{34BAFCCD-6F03-4D78-A777-75CFE68C29C0}" srcId="{163D37D7-B0AC-4EC4-BBC8-56F20FF3C6A0}" destId="{537AC195-1532-4CCA-BE95-1E6B2E1D2709}" srcOrd="2" destOrd="0" parTransId="{E23E4C8F-5101-41FB-89D8-DA22F9287856}" sibTransId="{F79227C4-D1B7-4DD2-8720-A70B97069EBC}"/>
    <dgm:cxn modelId="{E55F3A54-516F-4C29-A7B4-593871B2552E}" type="presOf" srcId="{949858A5-AE6A-4D7B-B98B-3DCABD0026DA}" destId="{85AE448A-B12E-47B2-B801-85D963F570D1}" srcOrd="1" destOrd="0" presId="urn:microsoft.com/office/officeart/2005/8/layout/vProcess5"/>
    <dgm:cxn modelId="{A94BF3AE-7786-4FA9-8BBA-C63A21D05ECE}" type="presOf" srcId="{F40E81BD-021F-4450-AC19-65531C9E2AF1}" destId="{EFA44478-5E7B-44EF-90A7-6F04D8D14674}" srcOrd="1" destOrd="0" presId="urn:microsoft.com/office/officeart/2005/8/layout/vProcess5"/>
    <dgm:cxn modelId="{1A3780EA-FF95-499D-A5FA-93378008C046}" type="presOf" srcId="{AC21621A-95BB-476A-B1C7-81F3E3E4E8DE}" destId="{C402B352-1B10-4201-B0A7-A0D2721A0479}" srcOrd="1" destOrd="0" presId="urn:microsoft.com/office/officeart/2005/8/layout/vProcess5"/>
    <dgm:cxn modelId="{3FDBEFF8-F816-4B8C-9BFE-6D823D770DF8}" srcId="{163D37D7-B0AC-4EC4-BBC8-56F20FF3C6A0}" destId="{F40E81BD-021F-4450-AC19-65531C9E2AF1}" srcOrd="4" destOrd="0" parTransId="{AC344F5A-683D-4ED8-AAC2-DD78D7F7E533}" sibTransId="{7383D68D-1D8C-421D-A90E-B120CD0E5F07}"/>
    <dgm:cxn modelId="{30752F26-D0CB-427C-ABF4-6DE6E1F7243B}" type="presOf" srcId="{949858A5-AE6A-4D7B-B98B-3DCABD0026DA}" destId="{5C80FDB5-B0AB-4063-AD45-8A56D000C2DA}" srcOrd="0" destOrd="0" presId="urn:microsoft.com/office/officeart/2005/8/layout/vProcess5"/>
    <dgm:cxn modelId="{003BC97B-2DEF-4F3F-985B-4A3F6D1B29EE}" type="presOf" srcId="{F40E81BD-021F-4450-AC19-65531C9E2AF1}" destId="{D2C8384D-4B0E-42C6-8562-439A6EDF4017}" srcOrd="0" destOrd="0" presId="urn:microsoft.com/office/officeart/2005/8/layout/vProcess5"/>
    <dgm:cxn modelId="{3C686849-62F7-40F7-BE6E-B32ECC1FFB52}" type="presOf" srcId="{AA557075-9170-49FC-9A3E-9E2DC8A2A84F}" destId="{23B0F392-AC95-4FCD-BE0E-E6B54547C503}" srcOrd="1" destOrd="0" presId="urn:microsoft.com/office/officeart/2005/8/layout/vProcess5"/>
    <dgm:cxn modelId="{0FAEB521-2EFF-4F1B-B403-EAB641E6F46E}" type="presOf" srcId="{F79227C4-D1B7-4DD2-8720-A70B97069EBC}" destId="{64285CB6-0361-4327-A599-372E38662997}" srcOrd="0" destOrd="0" presId="urn:microsoft.com/office/officeart/2005/8/layout/vProcess5"/>
    <dgm:cxn modelId="{892197DA-02D8-43EC-8FF0-460E3198C1CF}" srcId="{163D37D7-B0AC-4EC4-BBC8-56F20FF3C6A0}" destId="{AA557075-9170-49FC-9A3E-9E2DC8A2A84F}" srcOrd="0" destOrd="0" parTransId="{83FC5C98-16A2-41CD-89AF-FBB7D173519F}" sibTransId="{B83CC048-60E7-4EAC-A0B1-BB8489AC78BE}"/>
    <dgm:cxn modelId="{EE7D94AD-9C9E-4E0F-98CE-6FAE5B652C4A}" type="presOf" srcId="{B83CC048-60E7-4EAC-A0B1-BB8489AC78BE}" destId="{4E0CA2AF-679B-4B41-A8E8-2FEEA8C6CB35}" srcOrd="0" destOrd="0" presId="urn:microsoft.com/office/officeart/2005/8/layout/vProcess5"/>
    <dgm:cxn modelId="{84C36B17-F771-40CE-A396-C2CB35653C28}" type="presOf" srcId="{AA557075-9170-49FC-9A3E-9E2DC8A2A84F}" destId="{CD422E6E-737E-4188-ACE4-CF784BA5AACE}" srcOrd="0" destOrd="0" presId="urn:microsoft.com/office/officeart/2005/8/layout/vProcess5"/>
    <dgm:cxn modelId="{CF7B0A58-E701-4FB0-8547-7750528252AF}" srcId="{163D37D7-B0AC-4EC4-BBC8-56F20FF3C6A0}" destId="{949858A5-AE6A-4D7B-B98B-3DCABD0026DA}" srcOrd="3" destOrd="0" parTransId="{FD8D772D-DAD0-47DA-91E9-47B0B6C39956}" sibTransId="{30414EEB-FA04-4945-87E7-ED8EF8CAC2A8}"/>
    <dgm:cxn modelId="{DAD344B0-60C5-4A45-84B3-D5F738EFFCC1}" type="presOf" srcId="{537AC195-1532-4CCA-BE95-1E6B2E1D2709}" destId="{851FE2B8-E193-4900-BBBA-57B2CAA0CF8B}" srcOrd="0" destOrd="0" presId="urn:microsoft.com/office/officeart/2005/8/layout/vProcess5"/>
    <dgm:cxn modelId="{06E4A98A-6F87-44F2-AFC1-E187633B8DD8}" type="presOf" srcId="{AC21621A-95BB-476A-B1C7-81F3E3E4E8DE}" destId="{949401A4-B4B4-41BD-8356-782344514196}" srcOrd="0" destOrd="0" presId="urn:microsoft.com/office/officeart/2005/8/layout/vProcess5"/>
    <dgm:cxn modelId="{0E0A12BA-E2FF-4404-B881-F5FD83723F30}" type="presParOf" srcId="{5C12D45E-4F68-482A-B242-A6202DC164E2}" destId="{C6FA170A-9259-47CB-80A0-37A1F5EB96DD}" srcOrd="0" destOrd="0" presId="urn:microsoft.com/office/officeart/2005/8/layout/vProcess5"/>
    <dgm:cxn modelId="{8BE784E7-45D6-47A6-9A20-DA5E036B67C8}" type="presParOf" srcId="{5C12D45E-4F68-482A-B242-A6202DC164E2}" destId="{CD422E6E-737E-4188-ACE4-CF784BA5AACE}" srcOrd="1" destOrd="0" presId="urn:microsoft.com/office/officeart/2005/8/layout/vProcess5"/>
    <dgm:cxn modelId="{871F93CB-BD31-4FC7-995B-5C6463120392}" type="presParOf" srcId="{5C12D45E-4F68-482A-B242-A6202DC164E2}" destId="{949401A4-B4B4-41BD-8356-782344514196}" srcOrd="2" destOrd="0" presId="urn:microsoft.com/office/officeart/2005/8/layout/vProcess5"/>
    <dgm:cxn modelId="{51137CD7-9FEF-450A-8B81-623A7BD193C1}" type="presParOf" srcId="{5C12D45E-4F68-482A-B242-A6202DC164E2}" destId="{851FE2B8-E193-4900-BBBA-57B2CAA0CF8B}" srcOrd="3" destOrd="0" presId="urn:microsoft.com/office/officeart/2005/8/layout/vProcess5"/>
    <dgm:cxn modelId="{839F8485-A3E6-465D-A934-D0DBF4654749}" type="presParOf" srcId="{5C12D45E-4F68-482A-B242-A6202DC164E2}" destId="{5C80FDB5-B0AB-4063-AD45-8A56D000C2DA}" srcOrd="4" destOrd="0" presId="urn:microsoft.com/office/officeart/2005/8/layout/vProcess5"/>
    <dgm:cxn modelId="{00C13C61-FE9D-40C0-80EC-A4A14B156C45}" type="presParOf" srcId="{5C12D45E-4F68-482A-B242-A6202DC164E2}" destId="{D2C8384D-4B0E-42C6-8562-439A6EDF4017}" srcOrd="5" destOrd="0" presId="urn:microsoft.com/office/officeart/2005/8/layout/vProcess5"/>
    <dgm:cxn modelId="{BB4277AD-034D-40BB-AE00-D5AB9BD96439}" type="presParOf" srcId="{5C12D45E-4F68-482A-B242-A6202DC164E2}" destId="{4E0CA2AF-679B-4B41-A8E8-2FEEA8C6CB35}" srcOrd="6" destOrd="0" presId="urn:microsoft.com/office/officeart/2005/8/layout/vProcess5"/>
    <dgm:cxn modelId="{A56FC28E-4961-4C48-8470-CAE1CA3EE8DE}" type="presParOf" srcId="{5C12D45E-4F68-482A-B242-A6202DC164E2}" destId="{64A3C374-1F42-400F-BD05-A61AC6CDB284}" srcOrd="7" destOrd="0" presId="urn:microsoft.com/office/officeart/2005/8/layout/vProcess5"/>
    <dgm:cxn modelId="{587B55B5-A74F-41A7-A81A-F1E84ECB86B0}" type="presParOf" srcId="{5C12D45E-4F68-482A-B242-A6202DC164E2}" destId="{64285CB6-0361-4327-A599-372E38662997}" srcOrd="8" destOrd="0" presId="urn:microsoft.com/office/officeart/2005/8/layout/vProcess5"/>
    <dgm:cxn modelId="{D87EBE7F-5262-45DF-A885-6BB05CE30ED0}" type="presParOf" srcId="{5C12D45E-4F68-482A-B242-A6202DC164E2}" destId="{D1712FCA-76FC-428D-8CF6-F39E6BD8600D}" srcOrd="9" destOrd="0" presId="urn:microsoft.com/office/officeart/2005/8/layout/vProcess5"/>
    <dgm:cxn modelId="{3C6B2B36-EA39-4F79-A098-1D86221D30E0}" type="presParOf" srcId="{5C12D45E-4F68-482A-B242-A6202DC164E2}" destId="{23B0F392-AC95-4FCD-BE0E-E6B54547C503}" srcOrd="10" destOrd="0" presId="urn:microsoft.com/office/officeart/2005/8/layout/vProcess5"/>
    <dgm:cxn modelId="{58FC2621-AFE3-4DAB-BEB5-0DFDD92B6843}" type="presParOf" srcId="{5C12D45E-4F68-482A-B242-A6202DC164E2}" destId="{C402B352-1B10-4201-B0A7-A0D2721A0479}" srcOrd="11" destOrd="0" presId="urn:microsoft.com/office/officeart/2005/8/layout/vProcess5"/>
    <dgm:cxn modelId="{9B8E0433-EAC2-47B7-ABA4-50EE72491056}" type="presParOf" srcId="{5C12D45E-4F68-482A-B242-A6202DC164E2}" destId="{7471996B-7851-4D02-B7CC-F5A488326A39}" srcOrd="12" destOrd="0" presId="urn:microsoft.com/office/officeart/2005/8/layout/vProcess5"/>
    <dgm:cxn modelId="{196621B3-FE16-4364-9906-4AC5AF96C46F}" type="presParOf" srcId="{5C12D45E-4F68-482A-B242-A6202DC164E2}" destId="{85AE448A-B12E-47B2-B801-85D963F570D1}" srcOrd="13" destOrd="0" presId="urn:microsoft.com/office/officeart/2005/8/layout/vProcess5"/>
    <dgm:cxn modelId="{D98DFEAB-9CF6-4FD9-BF09-9969CE729A0C}" type="presParOf" srcId="{5C12D45E-4F68-482A-B242-A6202DC164E2}" destId="{EFA44478-5E7B-44EF-90A7-6F04D8D1467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D9C016-60ED-CE41-AB7C-745B7C160743}" type="doc">
      <dgm:prSet loTypeId="urn:microsoft.com/office/officeart/2005/8/layout/chevron1" loCatId="process" qsTypeId="urn:microsoft.com/office/officeart/2005/8/quickstyle/simple5" qsCatId="simple" csTypeId="urn:microsoft.com/office/officeart/2005/8/colors/accent4_3" csCatId="accent4" phldr="1"/>
      <dgm:spPr/>
    </dgm:pt>
    <dgm:pt modelId="{1B06B6F4-DE67-D942-9453-92A950F710DC}">
      <dgm:prSet phldrT="[Text]" custT="1"/>
      <dgm:spPr/>
      <dgm:t>
        <a:bodyPr/>
        <a:lstStyle/>
        <a:p>
          <a:r>
            <a:rPr lang="en-US" sz="3200" b="1" smtClean="0">
              <a:solidFill>
                <a:srgbClr val="000000"/>
              </a:solidFill>
              <a:latin typeface="+mj-lt"/>
            </a:rPr>
            <a:t>11</a:t>
          </a:r>
          <a:endParaRPr lang="en-US" sz="3200" b="1" dirty="0">
            <a:solidFill>
              <a:srgbClr val="000000"/>
            </a:solidFill>
            <a:latin typeface="+mj-lt"/>
          </a:endParaRPr>
        </a:p>
      </dgm:t>
    </dgm:pt>
    <dgm:pt modelId="{B3F26AEA-2BDB-F741-A015-AB7DD984E442}" type="parTrans" cxnId="{6E6A26CC-5B00-8A45-AE0A-8E00AC954FC5}">
      <dgm:prSet/>
      <dgm:spPr/>
      <dgm:t>
        <a:bodyPr/>
        <a:lstStyle/>
        <a:p>
          <a:endParaRPr lang="en-US"/>
        </a:p>
      </dgm:t>
    </dgm:pt>
    <dgm:pt modelId="{72F477E1-F34D-8F41-B928-8F9E9EE29597}" type="sibTrans" cxnId="{6E6A26CC-5B00-8A45-AE0A-8E00AC954FC5}">
      <dgm:prSet/>
      <dgm:spPr/>
      <dgm:t>
        <a:bodyPr/>
        <a:lstStyle/>
        <a:p>
          <a:endParaRPr lang="en-US"/>
        </a:p>
      </dgm:t>
    </dgm:pt>
    <dgm:pt modelId="{E84C1D54-F2EE-1E42-B221-1C124DED451B}">
      <dgm:prSet phldrT="[Text]" custT="1"/>
      <dgm:spPr/>
      <dgm:t>
        <a:bodyPr/>
        <a:lstStyle/>
        <a:p>
          <a:r>
            <a:rPr lang="en-US" sz="2500" b="1" smtClean="0">
              <a:solidFill>
                <a:srgbClr val="000000"/>
              </a:solidFill>
              <a:latin typeface="+mj-lt"/>
            </a:rPr>
            <a:t>8</a:t>
          </a:r>
          <a:r>
            <a:rPr lang="en-US" sz="200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smtClean="0">
              <a:solidFill>
                <a:srgbClr val="000000"/>
              </a:solidFill>
              <a:latin typeface="+mj-lt"/>
            </a:rPr>
            <a:t/>
          </a:r>
          <a:br>
            <a:rPr lang="en-US" sz="1600" smtClean="0">
              <a:solidFill>
                <a:srgbClr val="000000"/>
              </a:solidFill>
              <a:latin typeface="+mj-lt"/>
            </a:rPr>
          </a:br>
          <a:r>
            <a:rPr lang="en-US" sz="1600" smtClean="0">
              <a:solidFill>
                <a:srgbClr val="000000"/>
              </a:solidFill>
              <a:latin typeface="+mj-lt"/>
            </a:rPr>
            <a:t>(6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22F535AE-227E-5D49-A429-6290F0026B18}" type="parTrans" cxnId="{429C74AA-CED2-0F4D-AE32-D762280470AC}">
      <dgm:prSet/>
      <dgm:spPr/>
      <dgm:t>
        <a:bodyPr/>
        <a:lstStyle/>
        <a:p>
          <a:endParaRPr lang="en-US"/>
        </a:p>
      </dgm:t>
    </dgm:pt>
    <dgm:pt modelId="{8803EF52-5116-B744-A92E-89336BD2AD13}" type="sibTrans" cxnId="{429C74AA-CED2-0F4D-AE32-D762280470AC}">
      <dgm:prSet/>
      <dgm:spPr/>
      <dgm:t>
        <a:bodyPr/>
        <a:lstStyle/>
        <a:p>
          <a:endParaRPr lang="en-US"/>
        </a:p>
      </dgm:t>
    </dgm:pt>
    <dgm:pt modelId="{4213F671-0DD3-4842-A4B1-55588A304F7E}">
      <dgm:prSet phldrT="[Text]" custT="1"/>
      <dgm:spPr/>
      <dgm:t>
        <a:bodyPr/>
        <a:lstStyle/>
        <a:p>
          <a:r>
            <a:rPr lang="en-US" sz="2500" b="1" smtClean="0">
              <a:solidFill>
                <a:srgbClr val="000000"/>
              </a:solidFill>
              <a:latin typeface="+mj-lt"/>
            </a:rPr>
            <a:t>4</a:t>
          </a:r>
          <a:r>
            <a:rPr lang="en-US" sz="210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smtClean="0">
              <a:solidFill>
                <a:srgbClr val="000000"/>
              </a:solidFill>
              <a:latin typeface="+mj-lt"/>
            </a:rPr>
            <a:t/>
          </a:r>
          <a:br>
            <a:rPr lang="en-US" sz="1600" smtClean="0">
              <a:solidFill>
                <a:srgbClr val="000000"/>
              </a:solidFill>
              <a:latin typeface="+mj-lt"/>
            </a:rPr>
          </a:br>
          <a:r>
            <a:rPr lang="en-US" sz="1600" smtClean="0">
              <a:solidFill>
                <a:srgbClr val="000000"/>
              </a:solidFill>
              <a:latin typeface="+mj-lt"/>
            </a:rPr>
            <a:t>(10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8291B1B8-2EF2-D545-8821-9EDFE2808DBA}" type="parTrans" cxnId="{F666EF20-E477-C743-BE5D-1A56E5786528}">
      <dgm:prSet/>
      <dgm:spPr/>
      <dgm:t>
        <a:bodyPr/>
        <a:lstStyle/>
        <a:p>
          <a:endParaRPr lang="en-US"/>
        </a:p>
      </dgm:t>
    </dgm:pt>
    <dgm:pt modelId="{92847833-2020-BA4D-BC46-AC7AA497A594}" type="sibTrans" cxnId="{F666EF20-E477-C743-BE5D-1A56E5786528}">
      <dgm:prSet/>
      <dgm:spPr/>
      <dgm:t>
        <a:bodyPr/>
        <a:lstStyle/>
        <a:p>
          <a:endParaRPr lang="en-US"/>
        </a:p>
      </dgm:t>
    </dgm:pt>
    <dgm:pt modelId="{6E2BDBF1-57A6-6B4F-8175-48EC9780AECB}">
      <dgm:prSet phldrT="[Text]" custT="1"/>
      <dgm:spPr/>
      <dgm:t>
        <a:bodyPr/>
        <a:lstStyle/>
        <a:p>
          <a:r>
            <a:rPr lang="en-US" sz="2500" b="1" i="0" smtClean="0">
              <a:solidFill>
                <a:srgbClr val="000000"/>
              </a:solidFill>
              <a:latin typeface="+mj-lt"/>
            </a:rPr>
            <a:t>0</a:t>
          </a:r>
          <a:r>
            <a:rPr lang="en-US" sz="1600" smtClean="0">
              <a:solidFill>
                <a:srgbClr val="000000"/>
              </a:solidFill>
              <a:latin typeface="+mj-lt"/>
            </a:rPr>
            <a:t/>
          </a:r>
          <a:br>
            <a:rPr lang="en-US" sz="1600" smtClean="0">
              <a:solidFill>
                <a:srgbClr val="000000"/>
              </a:solidFill>
              <a:latin typeface="+mj-lt"/>
            </a:rPr>
          </a:br>
          <a:r>
            <a:rPr lang="en-US" sz="1600" smtClean="0">
              <a:solidFill>
                <a:srgbClr val="000000"/>
              </a:solidFill>
              <a:latin typeface="+mj-lt"/>
            </a:rPr>
            <a:t>(18-20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5AE46A69-1615-DE47-A3DE-A45FF4B1071F}" type="parTrans" cxnId="{B7DD8222-8FD7-C24F-8D18-E2252CF596D8}">
      <dgm:prSet/>
      <dgm:spPr/>
      <dgm:t>
        <a:bodyPr/>
        <a:lstStyle/>
        <a:p>
          <a:endParaRPr lang="en-US"/>
        </a:p>
      </dgm:t>
    </dgm:pt>
    <dgm:pt modelId="{CAFFB7A6-6780-B543-BD69-9D01FA201FEE}" type="sibTrans" cxnId="{B7DD8222-8FD7-C24F-8D18-E2252CF596D8}">
      <dgm:prSet/>
      <dgm:spPr/>
      <dgm:t>
        <a:bodyPr/>
        <a:lstStyle/>
        <a:p>
          <a:endParaRPr lang="en-US"/>
        </a:p>
      </dgm:t>
    </dgm:pt>
    <dgm:pt modelId="{9CF3149B-8101-0540-A0BB-50493EA38CBE}">
      <dgm:prSet phldrT="[Text]" custT="1"/>
      <dgm:spPr/>
      <dgm:t>
        <a:bodyPr/>
        <a:lstStyle/>
        <a:p>
          <a:r>
            <a:rPr lang="en-US" sz="2500" b="1" smtClean="0">
              <a:solidFill>
                <a:srgbClr val="000000"/>
              </a:solidFill>
              <a:latin typeface="+mj-lt"/>
            </a:rPr>
            <a:t>3</a:t>
          </a:r>
          <a:r>
            <a:rPr lang="en-US" sz="1600" smtClean="0">
              <a:solidFill>
                <a:srgbClr val="000000"/>
              </a:solidFill>
              <a:latin typeface="+mj-lt"/>
            </a:rPr>
            <a:t> </a:t>
          </a:r>
          <a:br>
            <a:rPr lang="en-US" sz="1600" smtClean="0">
              <a:solidFill>
                <a:srgbClr val="000000"/>
              </a:solidFill>
              <a:latin typeface="+mj-lt"/>
            </a:rPr>
          </a:br>
          <a:r>
            <a:rPr lang="en-US" sz="1600" smtClean="0">
              <a:solidFill>
                <a:srgbClr val="000000"/>
              </a:solidFill>
              <a:latin typeface="+mj-lt"/>
            </a:rPr>
            <a:t>(14-16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733ECC1E-06D1-854A-97A7-81DD8E9C2803}" type="parTrans" cxnId="{F56AC9B4-68B6-3C4D-898C-40AFAD4E07E2}">
      <dgm:prSet/>
      <dgm:spPr/>
      <dgm:t>
        <a:bodyPr/>
        <a:lstStyle/>
        <a:p>
          <a:endParaRPr lang="en-US"/>
        </a:p>
      </dgm:t>
    </dgm:pt>
    <dgm:pt modelId="{7D2FFE0C-8CE6-1245-9122-51D02775EC3B}" type="sibTrans" cxnId="{F56AC9B4-68B6-3C4D-898C-40AFAD4E07E2}">
      <dgm:prSet/>
      <dgm:spPr/>
      <dgm:t>
        <a:bodyPr/>
        <a:lstStyle/>
        <a:p>
          <a:endParaRPr lang="en-US"/>
        </a:p>
      </dgm:t>
    </dgm:pt>
    <dgm:pt modelId="{C7D60C82-6833-184D-9C34-FA33BA39E32B}" type="pres">
      <dgm:prSet presAssocID="{2AD9C016-60ED-CE41-AB7C-745B7C160743}" presName="Name0" presStyleCnt="0">
        <dgm:presLayoutVars>
          <dgm:dir/>
          <dgm:animLvl val="lvl"/>
          <dgm:resizeHandles val="exact"/>
        </dgm:presLayoutVars>
      </dgm:prSet>
      <dgm:spPr/>
    </dgm:pt>
    <dgm:pt modelId="{49E37BF6-8B99-E74C-AD1F-482716C81444}" type="pres">
      <dgm:prSet presAssocID="{1B06B6F4-DE67-D942-9453-92A950F710DC}" presName="parTxOnly" presStyleLbl="node1" presStyleIdx="0" presStyleCnt="5" custLinFactNeighborX="-1124" custLinFactNeighborY="-32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22D8A0-73AB-A34D-AFB7-4F5D74BEAFBC}" type="pres">
      <dgm:prSet presAssocID="{72F477E1-F34D-8F41-B928-8F9E9EE29597}" presName="parTxOnlySpace" presStyleCnt="0"/>
      <dgm:spPr/>
    </dgm:pt>
    <dgm:pt modelId="{658A32A6-8618-954E-881C-A9DFAC70F6FD}" type="pres">
      <dgm:prSet presAssocID="{E84C1D54-F2EE-1E42-B221-1C124DED451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E6C3B9-C953-D541-9E7E-27C88ACEC3FF}" type="pres">
      <dgm:prSet presAssocID="{8803EF52-5116-B744-A92E-89336BD2AD13}" presName="parTxOnlySpace" presStyleCnt="0"/>
      <dgm:spPr/>
    </dgm:pt>
    <dgm:pt modelId="{2DB1F2F8-E9DA-CF40-A417-126081902BAB}" type="pres">
      <dgm:prSet presAssocID="{4213F671-0DD3-4842-A4B1-55588A304F7E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874461-51EC-294F-8E15-F6D2E9D76315}" type="pres">
      <dgm:prSet presAssocID="{92847833-2020-BA4D-BC46-AC7AA497A594}" presName="parTxOnlySpace" presStyleCnt="0"/>
      <dgm:spPr/>
    </dgm:pt>
    <dgm:pt modelId="{9CF81397-AC84-E243-B6CE-95FFDE56E575}" type="pres">
      <dgm:prSet presAssocID="{9CF3149B-8101-0540-A0BB-50493EA38CBE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17E1FE-9024-E442-BC27-6059730B4F1B}" type="pres">
      <dgm:prSet presAssocID="{7D2FFE0C-8CE6-1245-9122-51D02775EC3B}" presName="parTxOnlySpace" presStyleCnt="0"/>
      <dgm:spPr/>
    </dgm:pt>
    <dgm:pt modelId="{F955C7FF-DFEE-D044-90B3-DCACDA56FA98}" type="pres">
      <dgm:prSet presAssocID="{6E2BDBF1-57A6-6B4F-8175-48EC9780AECB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64581B-07AE-804D-94E5-D221AD78F7BF}" type="presOf" srcId="{E84C1D54-F2EE-1E42-B221-1C124DED451B}" destId="{658A32A6-8618-954E-881C-A9DFAC70F6FD}" srcOrd="0" destOrd="0" presId="urn:microsoft.com/office/officeart/2005/8/layout/chevron1"/>
    <dgm:cxn modelId="{5CA2E42C-C6FE-4548-9C6D-C5B5CFEFE60E}" type="presOf" srcId="{2AD9C016-60ED-CE41-AB7C-745B7C160743}" destId="{C7D60C82-6833-184D-9C34-FA33BA39E32B}" srcOrd="0" destOrd="0" presId="urn:microsoft.com/office/officeart/2005/8/layout/chevron1"/>
    <dgm:cxn modelId="{46809FEC-7023-414A-B518-AC6DDD24FBCB}" type="presOf" srcId="{6E2BDBF1-57A6-6B4F-8175-48EC9780AECB}" destId="{F955C7FF-DFEE-D044-90B3-DCACDA56FA98}" srcOrd="0" destOrd="0" presId="urn:microsoft.com/office/officeart/2005/8/layout/chevron1"/>
    <dgm:cxn modelId="{453C5449-666E-2741-93F0-5733D15753D3}" type="presOf" srcId="{4213F671-0DD3-4842-A4B1-55588A304F7E}" destId="{2DB1F2F8-E9DA-CF40-A417-126081902BAB}" srcOrd="0" destOrd="0" presId="urn:microsoft.com/office/officeart/2005/8/layout/chevron1"/>
    <dgm:cxn modelId="{B7DD8222-8FD7-C24F-8D18-E2252CF596D8}" srcId="{2AD9C016-60ED-CE41-AB7C-745B7C160743}" destId="{6E2BDBF1-57A6-6B4F-8175-48EC9780AECB}" srcOrd="4" destOrd="0" parTransId="{5AE46A69-1615-DE47-A3DE-A45FF4B1071F}" sibTransId="{CAFFB7A6-6780-B543-BD69-9D01FA201FEE}"/>
    <dgm:cxn modelId="{F666EF20-E477-C743-BE5D-1A56E5786528}" srcId="{2AD9C016-60ED-CE41-AB7C-745B7C160743}" destId="{4213F671-0DD3-4842-A4B1-55588A304F7E}" srcOrd="2" destOrd="0" parTransId="{8291B1B8-2EF2-D545-8821-9EDFE2808DBA}" sibTransId="{92847833-2020-BA4D-BC46-AC7AA497A594}"/>
    <dgm:cxn modelId="{6E6A26CC-5B00-8A45-AE0A-8E00AC954FC5}" srcId="{2AD9C016-60ED-CE41-AB7C-745B7C160743}" destId="{1B06B6F4-DE67-D942-9453-92A950F710DC}" srcOrd="0" destOrd="0" parTransId="{B3F26AEA-2BDB-F741-A015-AB7DD984E442}" sibTransId="{72F477E1-F34D-8F41-B928-8F9E9EE29597}"/>
    <dgm:cxn modelId="{B6A2CF9A-746E-4D45-974B-88FF2A4E945E}" type="presOf" srcId="{1B06B6F4-DE67-D942-9453-92A950F710DC}" destId="{49E37BF6-8B99-E74C-AD1F-482716C81444}" srcOrd="0" destOrd="0" presId="urn:microsoft.com/office/officeart/2005/8/layout/chevron1"/>
    <dgm:cxn modelId="{429C74AA-CED2-0F4D-AE32-D762280470AC}" srcId="{2AD9C016-60ED-CE41-AB7C-745B7C160743}" destId="{E84C1D54-F2EE-1E42-B221-1C124DED451B}" srcOrd="1" destOrd="0" parTransId="{22F535AE-227E-5D49-A429-6290F0026B18}" sibTransId="{8803EF52-5116-B744-A92E-89336BD2AD13}"/>
    <dgm:cxn modelId="{CE18314A-6464-A141-BC4B-D29C95DEFA76}" type="presOf" srcId="{9CF3149B-8101-0540-A0BB-50493EA38CBE}" destId="{9CF81397-AC84-E243-B6CE-95FFDE56E575}" srcOrd="0" destOrd="0" presId="urn:microsoft.com/office/officeart/2005/8/layout/chevron1"/>
    <dgm:cxn modelId="{F56AC9B4-68B6-3C4D-898C-40AFAD4E07E2}" srcId="{2AD9C016-60ED-CE41-AB7C-745B7C160743}" destId="{9CF3149B-8101-0540-A0BB-50493EA38CBE}" srcOrd="3" destOrd="0" parTransId="{733ECC1E-06D1-854A-97A7-81DD8E9C2803}" sibTransId="{7D2FFE0C-8CE6-1245-9122-51D02775EC3B}"/>
    <dgm:cxn modelId="{5A85C02B-7412-EF4D-9E82-68C38D7431D9}" type="presParOf" srcId="{C7D60C82-6833-184D-9C34-FA33BA39E32B}" destId="{49E37BF6-8B99-E74C-AD1F-482716C81444}" srcOrd="0" destOrd="0" presId="urn:microsoft.com/office/officeart/2005/8/layout/chevron1"/>
    <dgm:cxn modelId="{5059E755-A701-194C-AFE2-FE378E1AD7F6}" type="presParOf" srcId="{C7D60C82-6833-184D-9C34-FA33BA39E32B}" destId="{8722D8A0-73AB-A34D-AFB7-4F5D74BEAFBC}" srcOrd="1" destOrd="0" presId="urn:microsoft.com/office/officeart/2005/8/layout/chevron1"/>
    <dgm:cxn modelId="{B54D95F7-BBF7-CE43-A10F-151FAC837C94}" type="presParOf" srcId="{C7D60C82-6833-184D-9C34-FA33BA39E32B}" destId="{658A32A6-8618-954E-881C-A9DFAC70F6FD}" srcOrd="2" destOrd="0" presId="urn:microsoft.com/office/officeart/2005/8/layout/chevron1"/>
    <dgm:cxn modelId="{57A4B78E-2310-B341-8A9A-E125F051BA59}" type="presParOf" srcId="{C7D60C82-6833-184D-9C34-FA33BA39E32B}" destId="{8EE6C3B9-C953-D541-9E7E-27C88ACEC3FF}" srcOrd="3" destOrd="0" presId="urn:microsoft.com/office/officeart/2005/8/layout/chevron1"/>
    <dgm:cxn modelId="{8D05FE42-0E03-CC46-828C-7AB3D02599FC}" type="presParOf" srcId="{C7D60C82-6833-184D-9C34-FA33BA39E32B}" destId="{2DB1F2F8-E9DA-CF40-A417-126081902BAB}" srcOrd="4" destOrd="0" presId="urn:microsoft.com/office/officeart/2005/8/layout/chevron1"/>
    <dgm:cxn modelId="{6D042273-B4ED-1048-8CEA-F320FCC76F30}" type="presParOf" srcId="{C7D60C82-6833-184D-9C34-FA33BA39E32B}" destId="{10874461-51EC-294F-8E15-F6D2E9D76315}" srcOrd="5" destOrd="0" presId="urn:microsoft.com/office/officeart/2005/8/layout/chevron1"/>
    <dgm:cxn modelId="{1CF2B34B-5A3C-E746-9A91-D7C749E0CA48}" type="presParOf" srcId="{C7D60C82-6833-184D-9C34-FA33BA39E32B}" destId="{9CF81397-AC84-E243-B6CE-95FFDE56E575}" srcOrd="6" destOrd="0" presId="urn:microsoft.com/office/officeart/2005/8/layout/chevron1"/>
    <dgm:cxn modelId="{934E6173-16F5-7847-83C4-8B5AD8721523}" type="presParOf" srcId="{C7D60C82-6833-184D-9C34-FA33BA39E32B}" destId="{0117E1FE-9024-E442-BC27-6059730B4F1B}" srcOrd="7" destOrd="0" presId="urn:microsoft.com/office/officeart/2005/8/layout/chevron1"/>
    <dgm:cxn modelId="{187FD492-01F2-A040-B534-442FDBC88790}" type="presParOf" srcId="{C7D60C82-6833-184D-9C34-FA33BA39E32B}" destId="{F955C7FF-DFEE-D044-90B3-DCACDA56FA98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D9C016-60ED-CE41-AB7C-745B7C160743}" type="doc">
      <dgm:prSet loTypeId="urn:microsoft.com/office/officeart/2005/8/layout/chevron1" loCatId="process" qsTypeId="urn:microsoft.com/office/officeart/2005/8/quickstyle/simple5" qsCatId="simple" csTypeId="urn:microsoft.com/office/officeart/2005/8/colors/accent2_3" csCatId="accent2" phldr="1"/>
      <dgm:spPr/>
    </dgm:pt>
    <dgm:pt modelId="{1B06B6F4-DE67-D942-9453-92A950F710DC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000000"/>
              </a:solidFill>
              <a:latin typeface="+mj-lt"/>
            </a:rPr>
            <a:t>12</a:t>
          </a:r>
          <a:endParaRPr lang="en-US" sz="3200" b="1" dirty="0">
            <a:solidFill>
              <a:srgbClr val="000000"/>
            </a:solidFill>
            <a:latin typeface="+mj-lt"/>
          </a:endParaRPr>
        </a:p>
      </dgm:t>
    </dgm:pt>
    <dgm:pt modelId="{B3F26AEA-2BDB-F741-A015-AB7DD984E442}" type="parTrans" cxnId="{6E6A26CC-5B00-8A45-AE0A-8E00AC954FC5}">
      <dgm:prSet/>
      <dgm:spPr/>
      <dgm:t>
        <a:bodyPr/>
        <a:lstStyle/>
        <a:p>
          <a:endParaRPr lang="en-US"/>
        </a:p>
      </dgm:t>
    </dgm:pt>
    <dgm:pt modelId="{72F477E1-F34D-8F41-B928-8F9E9EE29597}" type="sibTrans" cxnId="{6E6A26CC-5B00-8A45-AE0A-8E00AC954FC5}">
      <dgm:prSet/>
      <dgm:spPr/>
      <dgm:t>
        <a:bodyPr/>
        <a:lstStyle/>
        <a:p>
          <a:endParaRPr lang="en-US"/>
        </a:p>
      </dgm:t>
    </dgm:pt>
    <dgm:pt modelId="{E84C1D54-F2EE-1E42-B221-1C124DED451B}">
      <dgm:prSet phldrT="[Text]" custT="1"/>
      <dgm:spPr/>
      <dgm:t>
        <a:bodyPr/>
        <a:lstStyle/>
        <a:p>
          <a:r>
            <a:rPr lang="en-US" sz="2500" b="1" dirty="0" smtClean="0">
              <a:solidFill>
                <a:srgbClr val="000000"/>
              </a:solidFill>
              <a:latin typeface="+mj-lt"/>
            </a:rPr>
            <a:t>3</a:t>
          </a:r>
          <a:r>
            <a:rPr lang="en-US" sz="2000" dirty="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dirty="0" smtClean="0">
              <a:solidFill>
                <a:srgbClr val="000000"/>
              </a:solidFill>
              <a:latin typeface="+mj-lt"/>
            </a:rPr>
            <a:t/>
          </a:r>
          <a:br>
            <a:rPr lang="en-US" sz="1600" dirty="0" smtClean="0">
              <a:solidFill>
                <a:srgbClr val="000000"/>
              </a:solidFill>
              <a:latin typeface="+mj-lt"/>
            </a:rPr>
          </a:br>
          <a:r>
            <a:rPr lang="en-US" sz="1600" dirty="0" smtClean="0">
              <a:solidFill>
                <a:srgbClr val="000000"/>
              </a:solidFill>
              <a:latin typeface="+mj-lt"/>
            </a:rPr>
            <a:t>(6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22F535AE-227E-5D49-A429-6290F0026B18}" type="parTrans" cxnId="{429C74AA-CED2-0F4D-AE32-D762280470AC}">
      <dgm:prSet/>
      <dgm:spPr/>
      <dgm:t>
        <a:bodyPr/>
        <a:lstStyle/>
        <a:p>
          <a:endParaRPr lang="en-US"/>
        </a:p>
      </dgm:t>
    </dgm:pt>
    <dgm:pt modelId="{8803EF52-5116-B744-A92E-89336BD2AD13}" type="sibTrans" cxnId="{429C74AA-CED2-0F4D-AE32-D762280470AC}">
      <dgm:prSet/>
      <dgm:spPr/>
      <dgm:t>
        <a:bodyPr/>
        <a:lstStyle/>
        <a:p>
          <a:endParaRPr lang="en-US"/>
        </a:p>
      </dgm:t>
    </dgm:pt>
    <dgm:pt modelId="{4213F671-0DD3-4842-A4B1-55588A304F7E}">
      <dgm:prSet phldrT="[Text]" custT="1"/>
      <dgm:spPr/>
      <dgm:t>
        <a:bodyPr/>
        <a:lstStyle/>
        <a:p>
          <a:r>
            <a:rPr lang="en-US" sz="2500" b="1" dirty="0" smtClean="0">
              <a:solidFill>
                <a:srgbClr val="000000"/>
              </a:solidFill>
              <a:latin typeface="+mj-lt"/>
            </a:rPr>
            <a:t>1</a:t>
          </a:r>
          <a:r>
            <a:rPr lang="en-US" sz="2100" dirty="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dirty="0" smtClean="0">
              <a:solidFill>
                <a:srgbClr val="000000"/>
              </a:solidFill>
              <a:latin typeface="+mj-lt"/>
            </a:rPr>
            <a:t/>
          </a:r>
          <a:br>
            <a:rPr lang="en-US" sz="1600" dirty="0" smtClean="0">
              <a:solidFill>
                <a:srgbClr val="000000"/>
              </a:solidFill>
              <a:latin typeface="+mj-lt"/>
            </a:rPr>
          </a:br>
          <a:r>
            <a:rPr lang="en-US" sz="1600" dirty="0" smtClean="0">
              <a:solidFill>
                <a:srgbClr val="000000"/>
              </a:solidFill>
              <a:latin typeface="+mj-lt"/>
            </a:rPr>
            <a:t>(10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8291B1B8-2EF2-D545-8821-9EDFE2808DBA}" type="parTrans" cxnId="{F666EF20-E477-C743-BE5D-1A56E5786528}">
      <dgm:prSet/>
      <dgm:spPr/>
      <dgm:t>
        <a:bodyPr/>
        <a:lstStyle/>
        <a:p>
          <a:endParaRPr lang="en-US"/>
        </a:p>
      </dgm:t>
    </dgm:pt>
    <dgm:pt modelId="{92847833-2020-BA4D-BC46-AC7AA497A594}" type="sibTrans" cxnId="{F666EF20-E477-C743-BE5D-1A56E5786528}">
      <dgm:prSet/>
      <dgm:spPr/>
      <dgm:t>
        <a:bodyPr/>
        <a:lstStyle/>
        <a:p>
          <a:endParaRPr lang="en-US"/>
        </a:p>
      </dgm:t>
    </dgm:pt>
    <dgm:pt modelId="{9CF3149B-8101-0540-A0BB-50493EA38CBE}">
      <dgm:prSet phldrT="[Text]" custT="1"/>
      <dgm:spPr/>
      <dgm:t>
        <a:bodyPr/>
        <a:lstStyle/>
        <a:p>
          <a:r>
            <a:rPr lang="en-US" sz="2500" b="1" dirty="0" smtClean="0">
              <a:solidFill>
                <a:srgbClr val="000000"/>
              </a:solidFill>
              <a:latin typeface="+mj-lt"/>
            </a:rPr>
            <a:t>0</a:t>
          </a:r>
          <a:r>
            <a:rPr lang="en-US" sz="1600" dirty="0" smtClean="0">
              <a:solidFill>
                <a:srgbClr val="000000"/>
              </a:solidFill>
              <a:latin typeface="+mj-lt"/>
            </a:rPr>
            <a:t> </a:t>
          </a:r>
          <a:br>
            <a:rPr lang="en-US" sz="1600" dirty="0" smtClean="0">
              <a:solidFill>
                <a:srgbClr val="000000"/>
              </a:solidFill>
              <a:latin typeface="+mj-lt"/>
            </a:rPr>
          </a:br>
          <a:r>
            <a:rPr lang="en-US" sz="1600" dirty="0" smtClean="0">
              <a:solidFill>
                <a:srgbClr val="000000"/>
              </a:solidFill>
              <a:latin typeface="+mj-lt"/>
            </a:rPr>
            <a:t>(14-16 mo)</a:t>
          </a:r>
          <a:endParaRPr lang="en-US" sz="1600" dirty="0">
            <a:solidFill>
              <a:srgbClr val="000000"/>
            </a:solidFill>
            <a:latin typeface="+mj-lt"/>
          </a:endParaRPr>
        </a:p>
      </dgm:t>
    </dgm:pt>
    <dgm:pt modelId="{733ECC1E-06D1-854A-97A7-81DD8E9C2803}" type="parTrans" cxnId="{F56AC9B4-68B6-3C4D-898C-40AFAD4E07E2}">
      <dgm:prSet/>
      <dgm:spPr/>
      <dgm:t>
        <a:bodyPr/>
        <a:lstStyle/>
        <a:p>
          <a:endParaRPr lang="en-US"/>
        </a:p>
      </dgm:t>
    </dgm:pt>
    <dgm:pt modelId="{7D2FFE0C-8CE6-1245-9122-51D02775EC3B}" type="sibTrans" cxnId="{F56AC9B4-68B6-3C4D-898C-40AFAD4E07E2}">
      <dgm:prSet/>
      <dgm:spPr/>
      <dgm:t>
        <a:bodyPr/>
        <a:lstStyle/>
        <a:p>
          <a:endParaRPr lang="en-US"/>
        </a:p>
      </dgm:t>
    </dgm:pt>
    <dgm:pt modelId="{C7D60C82-6833-184D-9C34-FA33BA39E32B}" type="pres">
      <dgm:prSet presAssocID="{2AD9C016-60ED-CE41-AB7C-745B7C160743}" presName="Name0" presStyleCnt="0">
        <dgm:presLayoutVars>
          <dgm:dir/>
          <dgm:animLvl val="lvl"/>
          <dgm:resizeHandles val="exact"/>
        </dgm:presLayoutVars>
      </dgm:prSet>
      <dgm:spPr/>
    </dgm:pt>
    <dgm:pt modelId="{49E37BF6-8B99-E74C-AD1F-482716C81444}" type="pres">
      <dgm:prSet presAssocID="{1B06B6F4-DE67-D942-9453-92A950F710DC}" presName="parTxOnly" presStyleLbl="node1" presStyleIdx="0" presStyleCnt="4" custLinFactNeighborX="-1124" custLinFactNeighborY="-32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22D8A0-73AB-A34D-AFB7-4F5D74BEAFBC}" type="pres">
      <dgm:prSet presAssocID="{72F477E1-F34D-8F41-B928-8F9E9EE29597}" presName="parTxOnlySpace" presStyleCnt="0"/>
      <dgm:spPr/>
    </dgm:pt>
    <dgm:pt modelId="{658A32A6-8618-954E-881C-A9DFAC70F6FD}" type="pres">
      <dgm:prSet presAssocID="{E84C1D54-F2EE-1E42-B221-1C124DED451B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E6C3B9-C953-D541-9E7E-27C88ACEC3FF}" type="pres">
      <dgm:prSet presAssocID="{8803EF52-5116-B744-A92E-89336BD2AD13}" presName="parTxOnlySpace" presStyleCnt="0"/>
      <dgm:spPr/>
    </dgm:pt>
    <dgm:pt modelId="{2DB1F2F8-E9DA-CF40-A417-126081902BAB}" type="pres">
      <dgm:prSet presAssocID="{4213F671-0DD3-4842-A4B1-55588A304F7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874461-51EC-294F-8E15-F6D2E9D76315}" type="pres">
      <dgm:prSet presAssocID="{92847833-2020-BA4D-BC46-AC7AA497A594}" presName="parTxOnlySpace" presStyleCnt="0"/>
      <dgm:spPr/>
    </dgm:pt>
    <dgm:pt modelId="{9CF81397-AC84-E243-B6CE-95FFDE56E575}" type="pres">
      <dgm:prSet presAssocID="{9CF3149B-8101-0540-A0BB-50493EA38CBE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562262-C58F-4642-9437-BF98A02E1905}" type="presOf" srcId="{4213F671-0DD3-4842-A4B1-55588A304F7E}" destId="{2DB1F2F8-E9DA-CF40-A417-126081902BAB}" srcOrd="0" destOrd="0" presId="urn:microsoft.com/office/officeart/2005/8/layout/chevron1"/>
    <dgm:cxn modelId="{273C6AC8-ADC5-0341-8D00-B3D4B2C6FE7C}" type="presOf" srcId="{9CF3149B-8101-0540-A0BB-50493EA38CBE}" destId="{9CF81397-AC84-E243-B6CE-95FFDE56E575}" srcOrd="0" destOrd="0" presId="urn:microsoft.com/office/officeart/2005/8/layout/chevron1"/>
    <dgm:cxn modelId="{C8553648-07B5-CC4C-9417-7DA64FF3FC66}" type="presOf" srcId="{2AD9C016-60ED-CE41-AB7C-745B7C160743}" destId="{C7D60C82-6833-184D-9C34-FA33BA39E32B}" srcOrd="0" destOrd="0" presId="urn:microsoft.com/office/officeart/2005/8/layout/chevron1"/>
    <dgm:cxn modelId="{F666EF20-E477-C743-BE5D-1A56E5786528}" srcId="{2AD9C016-60ED-CE41-AB7C-745B7C160743}" destId="{4213F671-0DD3-4842-A4B1-55588A304F7E}" srcOrd="2" destOrd="0" parTransId="{8291B1B8-2EF2-D545-8821-9EDFE2808DBA}" sibTransId="{92847833-2020-BA4D-BC46-AC7AA497A594}"/>
    <dgm:cxn modelId="{6E6A26CC-5B00-8A45-AE0A-8E00AC954FC5}" srcId="{2AD9C016-60ED-CE41-AB7C-745B7C160743}" destId="{1B06B6F4-DE67-D942-9453-92A950F710DC}" srcOrd="0" destOrd="0" parTransId="{B3F26AEA-2BDB-F741-A015-AB7DD984E442}" sibTransId="{72F477E1-F34D-8F41-B928-8F9E9EE29597}"/>
    <dgm:cxn modelId="{D941EE77-013A-2A45-827C-CC66D4743E47}" type="presOf" srcId="{1B06B6F4-DE67-D942-9453-92A950F710DC}" destId="{49E37BF6-8B99-E74C-AD1F-482716C81444}" srcOrd="0" destOrd="0" presId="urn:microsoft.com/office/officeart/2005/8/layout/chevron1"/>
    <dgm:cxn modelId="{170578F0-34A5-DA42-9E33-9DC5F1BED438}" type="presOf" srcId="{E84C1D54-F2EE-1E42-B221-1C124DED451B}" destId="{658A32A6-8618-954E-881C-A9DFAC70F6FD}" srcOrd="0" destOrd="0" presId="urn:microsoft.com/office/officeart/2005/8/layout/chevron1"/>
    <dgm:cxn modelId="{429C74AA-CED2-0F4D-AE32-D762280470AC}" srcId="{2AD9C016-60ED-CE41-AB7C-745B7C160743}" destId="{E84C1D54-F2EE-1E42-B221-1C124DED451B}" srcOrd="1" destOrd="0" parTransId="{22F535AE-227E-5D49-A429-6290F0026B18}" sibTransId="{8803EF52-5116-B744-A92E-89336BD2AD13}"/>
    <dgm:cxn modelId="{F56AC9B4-68B6-3C4D-898C-40AFAD4E07E2}" srcId="{2AD9C016-60ED-CE41-AB7C-745B7C160743}" destId="{9CF3149B-8101-0540-A0BB-50493EA38CBE}" srcOrd="3" destOrd="0" parTransId="{733ECC1E-06D1-854A-97A7-81DD8E9C2803}" sibTransId="{7D2FFE0C-8CE6-1245-9122-51D02775EC3B}"/>
    <dgm:cxn modelId="{476A8702-CE91-234F-B5FC-4017D4E27CC5}" type="presParOf" srcId="{C7D60C82-6833-184D-9C34-FA33BA39E32B}" destId="{49E37BF6-8B99-E74C-AD1F-482716C81444}" srcOrd="0" destOrd="0" presId="urn:microsoft.com/office/officeart/2005/8/layout/chevron1"/>
    <dgm:cxn modelId="{04D1449A-C76C-0846-A0FD-26899066323E}" type="presParOf" srcId="{C7D60C82-6833-184D-9C34-FA33BA39E32B}" destId="{8722D8A0-73AB-A34D-AFB7-4F5D74BEAFBC}" srcOrd="1" destOrd="0" presId="urn:microsoft.com/office/officeart/2005/8/layout/chevron1"/>
    <dgm:cxn modelId="{BF9BC380-F5D0-A746-B02D-2FC3C48C7C23}" type="presParOf" srcId="{C7D60C82-6833-184D-9C34-FA33BA39E32B}" destId="{658A32A6-8618-954E-881C-A9DFAC70F6FD}" srcOrd="2" destOrd="0" presId="urn:microsoft.com/office/officeart/2005/8/layout/chevron1"/>
    <dgm:cxn modelId="{C8A8E068-F2A5-5A43-9616-0720B61A5529}" type="presParOf" srcId="{C7D60C82-6833-184D-9C34-FA33BA39E32B}" destId="{8EE6C3B9-C953-D541-9E7E-27C88ACEC3FF}" srcOrd="3" destOrd="0" presId="urn:microsoft.com/office/officeart/2005/8/layout/chevron1"/>
    <dgm:cxn modelId="{4922897F-4850-AF42-980D-1D4411C6B21A}" type="presParOf" srcId="{C7D60C82-6833-184D-9C34-FA33BA39E32B}" destId="{2DB1F2F8-E9DA-CF40-A417-126081902BAB}" srcOrd="4" destOrd="0" presId="urn:microsoft.com/office/officeart/2005/8/layout/chevron1"/>
    <dgm:cxn modelId="{C79388CC-5548-A44A-B2EF-84631453958D}" type="presParOf" srcId="{C7D60C82-6833-184D-9C34-FA33BA39E32B}" destId="{10874461-51EC-294F-8E15-F6D2E9D76315}" srcOrd="5" destOrd="0" presId="urn:microsoft.com/office/officeart/2005/8/layout/chevron1"/>
    <dgm:cxn modelId="{CD46F824-A249-AD43-91B6-3C375970175D}" type="presParOf" srcId="{C7D60C82-6833-184D-9C34-FA33BA39E32B}" destId="{9CF81397-AC84-E243-B6CE-95FFDE56E575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36AAA-5D9F-0145-91C0-D7F54FAE57CB}">
      <dsp:nvSpPr>
        <dsp:cNvPr id="0" name=""/>
        <dsp:cNvSpPr/>
      </dsp:nvSpPr>
      <dsp:spPr>
        <a:xfrm>
          <a:off x="0" y="5059680"/>
          <a:ext cx="2276856" cy="126492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j-lt"/>
            </a:rPr>
            <a:t>Tolerance</a:t>
          </a:r>
          <a:endParaRPr lang="en-US" sz="3200" b="1" kern="1200" dirty="0">
            <a:latin typeface="+mj-lt"/>
          </a:endParaRPr>
        </a:p>
      </dsp:txBody>
      <dsp:txXfrm>
        <a:off x="37048" y="5096728"/>
        <a:ext cx="2202760" cy="1190824"/>
      </dsp:txXfrm>
    </dsp:sp>
    <dsp:sp modelId="{04F82142-5BB3-6744-AA67-2FBCBC02AC56}">
      <dsp:nvSpPr>
        <dsp:cNvPr id="0" name=""/>
        <dsp:cNvSpPr/>
      </dsp:nvSpPr>
      <dsp:spPr>
        <a:xfrm>
          <a:off x="5647943" y="5059680"/>
          <a:ext cx="2276856" cy="1264920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+mj-lt"/>
            </a:rPr>
            <a:t>FPIES</a:t>
          </a:r>
          <a:endParaRPr lang="en-US" sz="3200" b="1" kern="1200" dirty="0">
            <a:latin typeface="+mj-lt"/>
          </a:endParaRPr>
        </a:p>
      </dsp:txBody>
      <dsp:txXfrm>
        <a:off x="5684991" y="5096728"/>
        <a:ext cx="2202760" cy="1190824"/>
      </dsp:txXfrm>
    </dsp:sp>
    <dsp:sp modelId="{A2914F8A-6731-8747-AF00-1294309A12DD}">
      <dsp:nvSpPr>
        <dsp:cNvPr id="0" name=""/>
        <dsp:cNvSpPr/>
      </dsp:nvSpPr>
      <dsp:spPr>
        <a:xfrm>
          <a:off x="3488055" y="5375910"/>
          <a:ext cx="948690" cy="948690"/>
        </a:xfrm>
        <a:prstGeom prst="triangle">
          <a:avLst/>
        </a:prstGeom>
        <a:solidFill>
          <a:srgbClr val="996633"/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D4D675-3AAC-9242-856B-46CDF7AECDEB}">
      <dsp:nvSpPr>
        <dsp:cNvPr id="0" name=""/>
        <dsp:cNvSpPr/>
      </dsp:nvSpPr>
      <dsp:spPr>
        <a:xfrm>
          <a:off x="1116329" y="4978725"/>
          <a:ext cx="5692140" cy="384535"/>
        </a:xfrm>
        <a:prstGeom prst="rect">
          <a:avLst/>
        </a:prstGeom>
        <a:solidFill>
          <a:srgbClr val="996633"/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9B1595-2CE1-C548-B64E-F2A365F53E13}">
      <dsp:nvSpPr>
        <dsp:cNvPr id="0" name=""/>
        <dsp:cNvSpPr/>
      </dsp:nvSpPr>
      <dsp:spPr>
        <a:xfrm>
          <a:off x="4468368" y="4153997"/>
          <a:ext cx="2276856" cy="77919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TNF-α</a:t>
          </a:r>
          <a:endParaRPr lang="en-US" sz="2400" b="1" kern="1200" dirty="0">
            <a:latin typeface="+mj-lt"/>
          </a:endParaRPr>
        </a:p>
      </dsp:txBody>
      <dsp:txXfrm>
        <a:off x="4506405" y="4192034"/>
        <a:ext cx="2200782" cy="703116"/>
      </dsp:txXfrm>
    </dsp:sp>
    <dsp:sp modelId="{65286F05-133A-B84D-994C-C1B01F8FBDDD}">
      <dsp:nvSpPr>
        <dsp:cNvPr id="0" name=""/>
        <dsp:cNvSpPr/>
      </dsp:nvSpPr>
      <dsp:spPr>
        <a:xfrm>
          <a:off x="4468368" y="3314090"/>
          <a:ext cx="2276856" cy="7791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latin typeface="+mj-lt"/>
            </a:rPr>
            <a:t>Cytotoxic</a:t>
          </a:r>
          <a:r>
            <a:rPr lang="en-US" sz="2400" b="1" kern="1200" dirty="0" smtClean="0">
              <a:latin typeface="+mj-lt"/>
            </a:rPr>
            <a:t> </a:t>
          </a:r>
          <a:br>
            <a:rPr lang="en-US" sz="2400" b="1" kern="1200" dirty="0" smtClean="0">
              <a:latin typeface="+mj-lt"/>
            </a:rPr>
          </a:br>
          <a:r>
            <a:rPr lang="en-US" sz="2400" b="1" kern="1200" dirty="0" smtClean="0">
              <a:latin typeface="+mj-lt"/>
            </a:rPr>
            <a:t>T-cells, ?Eos</a:t>
          </a:r>
          <a:endParaRPr lang="en-US" sz="2400" b="1" kern="1200" dirty="0">
            <a:latin typeface="+mj-lt"/>
          </a:endParaRPr>
        </a:p>
      </dsp:txBody>
      <dsp:txXfrm>
        <a:off x="4506405" y="3352127"/>
        <a:ext cx="2200782" cy="703116"/>
      </dsp:txXfrm>
    </dsp:sp>
    <dsp:sp modelId="{5105B750-BB2B-474D-89AD-4D679CFA702E}">
      <dsp:nvSpPr>
        <dsp:cNvPr id="0" name=""/>
        <dsp:cNvSpPr/>
      </dsp:nvSpPr>
      <dsp:spPr>
        <a:xfrm>
          <a:off x="4468368" y="2474183"/>
          <a:ext cx="2276856" cy="77919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IL-4 (TH2)</a:t>
          </a:r>
          <a:endParaRPr lang="en-US" sz="2400" b="1" kern="1200" dirty="0">
            <a:latin typeface="+mj-lt"/>
          </a:endParaRPr>
        </a:p>
      </dsp:txBody>
      <dsp:txXfrm>
        <a:off x="4506405" y="2512220"/>
        <a:ext cx="2200782" cy="703116"/>
      </dsp:txXfrm>
    </dsp:sp>
    <dsp:sp modelId="{51E7C2F0-37CF-8E4F-BC74-CA9A77609C43}">
      <dsp:nvSpPr>
        <dsp:cNvPr id="0" name=""/>
        <dsp:cNvSpPr/>
      </dsp:nvSpPr>
      <dsp:spPr>
        <a:xfrm>
          <a:off x="4468368" y="1619097"/>
          <a:ext cx="2276856" cy="7791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Immature gut</a:t>
          </a:r>
          <a:endParaRPr lang="en-US" sz="2400" b="1" kern="1200" dirty="0">
            <a:latin typeface="+mj-lt"/>
          </a:endParaRPr>
        </a:p>
      </dsp:txBody>
      <dsp:txXfrm>
        <a:off x="4506405" y="1657134"/>
        <a:ext cx="2200782" cy="703116"/>
      </dsp:txXfrm>
    </dsp:sp>
    <dsp:sp modelId="{7C05C2BA-CE9C-4E46-8BD7-BC425BCB9047}">
      <dsp:nvSpPr>
        <dsp:cNvPr id="0" name=""/>
        <dsp:cNvSpPr/>
      </dsp:nvSpPr>
      <dsp:spPr>
        <a:xfrm>
          <a:off x="1179575" y="4153997"/>
          <a:ext cx="2276856" cy="77919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TGF-β1 and receptors</a:t>
          </a:r>
          <a:endParaRPr lang="en-US" sz="2400" b="1" kern="1200" dirty="0">
            <a:latin typeface="+mj-lt"/>
          </a:endParaRPr>
        </a:p>
      </dsp:txBody>
      <dsp:txXfrm>
        <a:off x="1217612" y="4192034"/>
        <a:ext cx="2200782" cy="703116"/>
      </dsp:txXfrm>
    </dsp:sp>
    <dsp:sp modelId="{6AFC0F8E-8C2A-F141-84A4-E724097C4058}">
      <dsp:nvSpPr>
        <dsp:cNvPr id="0" name=""/>
        <dsp:cNvSpPr/>
      </dsp:nvSpPr>
      <dsp:spPr>
        <a:xfrm>
          <a:off x="1179575" y="3314090"/>
          <a:ext cx="2276856" cy="77919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IFN-γ (TH1)</a:t>
          </a:r>
          <a:endParaRPr lang="en-US" sz="2400" b="1" kern="1200" dirty="0">
            <a:latin typeface="+mj-lt"/>
          </a:endParaRPr>
        </a:p>
      </dsp:txBody>
      <dsp:txXfrm>
        <a:off x="1217612" y="3352127"/>
        <a:ext cx="2200782" cy="703116"/>
      </dsp:txXfrm>
    </dsp:sp>
    <dsp:sp modelId="{6141D9A2-4205-8E41-B38B-5383C2110058}">
      <dsp:nvSpPr>
        <dsp:cNvPr id="0" name=""/>
        <dsp:cNvSpPr/>
      </dsp:nvSpPr>
      <dsp:spPr>
        <a:xfrm>
          <a:off x="1179575" y="2474183"/>
          <a:ext cx="2276856" cy="7791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latin typeface="+mj-lt"/>
            </a:rPr>
            <a:t>Tregs</a:t>
          </a:r>
          <a:r>
            <a:rPr lang="en-US" sz="2400" b="1" kern="1200" dirty="0" smtClean="0">
              <a:latin typeface="+mj-lt"/>
            </a:rPr>
            <a:t>, IL-10</a:t>
          </a:r>
          <a:endParaRPr lang="en-US" sz="2400" b="1" kern="1200" dirty="0">
            <a:latin typeface="+mj-lt"/>
          </a:endParaRPr>
        </a:p>
      </dsp:txBody>
      <dsp:txXfrm>
        <a:off x="1217612" y="2512220"/>
        <a:ext cx="2200782" cy="703116"/>
      </dsp:txXfrm>
    </dsp:sp>
    <dsp:sp modelId="{51EAEF67-40AC-6D46-84D8-79F13075F92E}">
      <dsp:nvSpPr>
        <dsp:cNvPr id="0" name=""/>
        <dsp:cNvSpPr/>
      </dsp:nvSpPr>
      <dsp:spPr>
        <a:xfrm>
          <a:off x="1179575" y="1619097"/>
          <a:ext cx="2276856" cy="77919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j-lt"/>
            </a:rPr>
            <a:t>Mature gut</a:t>
          </a:r>
          <a:endParaRPr lang="en-US" sz="2400" b="1" kern="1200" dirty="0">
            <a:latin typeface="+mj-lt"/>
          </a:endParaRPr>
        </a:p>
      </dsp:txBody>
      <dsp:txXfrm>
        <a:off x="1217612" y="1657134"/>
        <a:ext cx="2200782" cy="7031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37BF6-8B99-E74C-AD1F-482716C81444}">
      <dsp:nvSpPr>
        <dsp:cNvPr id="0" name=""/>
        <dsp:cNvSpPr/>
      </dsp:nvSpPr>
      <dsp:spPr>
        <a:xfrm>
          <a:off x="0" y="706259"/>
          <a:ext cx="1870955" cy="748382"/>
        </a:xfrm>
        <a:prstGeom prst="chevron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solidFill>
                <a:srgbClr val="000000"/>
              </a:solidFill>
              <a:latin typeface="+mj-lt"/>
            </a:rPr>
            <a:t>11</a:t>
          </a:r>
          <a:endParaRPr lang="en-US" sz="3200" b="1" kern="1200" dirty="0">
            <a:solidFill>
              <a:srgbClr val="000000"/>
            </a:solidFill>
            <a:latin typeface="+mj-lt"/>
          </a:endParaRPr>
        </a:p>
      </dsp:txBody>
      <dsp:txXfrm>
        <a:off x="374191" y="706259"/>
        <a:ext cx="1122573" cy="748382"/>
      </dsp:txXfrm>
    </dsp:sp>
    <dsp:sp modelId="{658A32A6-8618-954E-881C-A9DFAC70F6FD}">
      <dsp:nvSpPr>
        <dsp:cNvPr id="0" name=""/>
        <dsp:cNvSpPr/>
      </dsp:nvSpPr>
      <dsp:spPr>
        <a:xfrm>
          <a:off x="1685962" y="730708"/>
          <a:ext cx="1870955" cy="748382"/>
        </a:xfrm>
        <a:prstGeom prst="chevron">
          <a:avLst/>
        </a:prstGeom>
        <a:gradFill rotWithShape="0">
          <a:gsLst>
            <a:gs pos="0">
              <a:schemeClr val="accent4">
                <a:shade val="80000"/>
                <a:hueOff val="-5074"/>
                <a:satOff val="224"/>
                <a:lumOff val="5712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5074"/>
                <a:satOff val="224"/>
                <a:lumOff val="5712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5074"/>
                <a:satOff val="224"/>
                <a:lumOff val="57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>
              <a:solidFill>
                <a:srgbClr val="000000"/>
              </a:solidFill>
              <a:latin typeface="+mj-lt"/>
            </a:rPr>
            <a:t>8</a:t>
          </a:r>
          <a:r>
            <a:rPr lang="en-US" sz="2000" kern="120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kern="1200" smtClean="0">
              <a:solidFill>
                <a:srgbClr val="000000"/>
              </a:solidFill>
              <a:latin typeface="+mj-lt"/>
            </a:rPr>
            <a:t/>
          </a:r>
          <a:br>
            <a:rPr lang="en-US" sz="1600" kern="1200" smtClean="0">
              <a:solidFill>
                <a:srgbClr val="000000"/>
              </a:solidFill>
              <a:latin typeface="+mj-lt"/>
            </a:rPr>
          </a:br>
          <a:r>
            <a:rPr lang="en-US" sz="1600" kern="1200" smtClean="0">
              <a:solidFill>
                <a:srgbClr val="000000"/>
              </a:solidFill>
              <a:latin typeface="+mj-lt"/>
            </a:rPr>
            <a:t>(6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2060153" y="730708"/>
        <a:ext cx="1122573" cy="748382"/>
      </dsp:txXfrm>
    </dsp:sp>
    <dsp:sp modelId="{2DB1F2F8-E9DA-CF40-A417-126081902BAB}">
      <dsp:nvSpPr>
        <dsp:cNvPr id="0" name=""/>
        <dsp:cNvSpPr/>
      </dsp:nvSpPr>
      <dsp:spPr>
        <a:xfrm>
          <a:off x="3369822" y="730708"/>
          <a:ext cx="1870955" cy="748382"/>
        </a:xfrm>
        <a:prstGeom prst="chevron">
          <a:avLst/>
        </a:prstGeom>
        <a:gradFill rotWithShape="0">
          <a:gsLst>
            <a:gs pos="0">
              <a:schemeClr val="accent4">
                <a:shade val="80000"/>
                <a:hueOff val="-10149"/>
                <a:satOff val="448"/>
                <a:lumOff val="11423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10149"/>
                <a:satOff val="448"/>
                <a:lumOff val="11423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10149"/>
                <a:satOff val="448"/>
                <a:lumOff val="11423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>
              <a:solidFill>
                <a:srgbClr val="000000"/>
              </a:solidFill>
              <a:latin typeface="+mj-lt"/>
            </a:rPr>
            <a:t>4</a:t>
          </a:r>
          <a:r>
            <a:rPr lang="en-US" sz="2100" kern="120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kern="1200" smtClean="0">
              <a:solidFill>
                <a:srgbClr val="000000"/>
              </a:solidFill>
              <a:latin typeface="+mj-lt"/>
            </a:rPr>
            <a:t/>
          </a:r>
          <a:br>
            <a:rPr lang="en-US" sz="1600" kern="1200" smtClean="0">
              <a:solidFill>
                <a:srgbClr val="000000"/>
              </a:solidFill>
              <a:latin typeface="+mj-lt"/>
            </a:rPr>
          </a:br>
          <a:r>
            <a:rPr lang="en-US" sz="1600" kern="1200" smtClean="0">
              <a:solidFill>
                <a:srgbClr val="000000"/>
              </a:solidFill>
              <a:latin typeface="+mj-lt"/>
            </a:rPr>
            <a:t>(10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3744013" y="730708"/>
        <a:ext cx="1122573" cy="748382"/>
      </dsp:txXfrm>
    </dsp:sp>
    <dsp:sp modelId="{9CF81397-AC84-E243-B6CE-95FFDE56E575}">
      <dsp:nvSpPr>
        <dsp:cNvPr id="0" name=""/>
        <dsp:cNvSpPr/>
      </dsp:nvSpPr>
      <dsp:spPr>
        <a:xfrm>
          <a:off x="5053682" y="730708"/>
          <a:ext cx="1870955" cy="748382"/>
        </a:xfrm>
        <a:prstGeom prst="chevron">
          <a:avLst/>
        </a:prstGeom>
        <a:gradFill rotWithShape="0">
          <a:gsLst>
            <a:gs pos="0">
              <a:schemeClr val="accent4">
                <a:shade val="80000"/>
                <a:hueOff val="-15223"/>
                <a:satOff val="672"/>
                <a:lumOff val="17135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15223"/>
                <a:satOff val="672"/>
                <a:lumOff val="17135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15223"/>
                <a:satOff val="672"/>
                <a:lumOff val="1713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>
              <a:solidFill>
                <a:srgbClr val="000000"/>
              </a:solidFill>
              <a:latin typeface="+mj-lt"/>
            </a:rPr>
            <a:t>3</a:t>
          </a:r>
          <a:r>
            <a:rPr lang="en-US" sz="1600" kern="1200" smtClean="0">
              <a:solidFill>
                <a:srgbClr val="000000"/>
              </a:solidFill>
              <a:latin typeface="+mj-lt"/>
            </a:rPr>
            <a:t> </a:t>
          </a:r>
          <a:br>
            <a:rPr lang="en-US" sz="1600" kern="1200" smtClean="0">
              <a:solidFill>
                <a:srgbClr val="000000"/>
              </a:solidFill>
              <a:latin typeface="+mj-lt"/>
            </a:rPr>
          </a:br>
          <a:r>
            <a:rPr lang="en-US" sz="1600" kern="1200" smtClean="0">
              <a:solidFill>
                <a:srgbClr val="000000"/>
              </a:solidFill>
              <a:latin typeface="+mj-lt"/>
            </a:rPr>
            <a:t>(14-16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5427873" y="730708"/>
        <a:ext cx="1122573" cy="748382"/>
      </dsp:txXfrm>
    </dsp:sp>
    <dsp:sp modelId="{F955C7FF-DFEE-D044-90B3-DCACDA56FA98}">
      <dsp:nvSpPr>
        <dsp:cNvPr id="0" name=""/>
        <dsp:cNvSpPr/>
      </dsp:nvSpPr>
      <dsp:spPr>
        <a:xfrm>
          <a:off x="6737542" y="730708"/>
          <a:ext cx="1870955" cy="748382"/>
        </a:xfrm>
        <a:prstGeom prst="chevron">
          <a:avLst/>
        </a:prstGeom>
        <a:gradFill rotWithShape="0">
          <a:gsLst>
            <a:gs pos="0">
              <a:schemeClr val="accent4">
                <a:shade val="80000"/>
                <a:hueOff val="-20298"/>
                <a:satOff val="896"/>
                <a:lumOff val="22847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20298"/>
                <a:satOff val="896"/>
                <a:lumOff val="22847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20298"/>
                <a:satOff val="896"/>
                <a:lumOff val="2284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i="0" kern="1200" smtClean="0">
              <a:solidFill>
                <a:srgbClr val="000000"/>
              </a:solidFill>
              <a:latin typeface="+mj-lt"/>
            </a:rPr>
            <a:t>0</a:t>
          </a:r>
          <a:r>
            <a:rPr lang="en-US" sz="1600" kern="1200" smtClean="0">
              <a:solidFill>
                <a:srgbClr val="000000"/>
              </a:solidFill>
              <a:latin typeface="+mj-lt"/>
            </a:rPr>
            <a:t/>
          </a:r>
          <a:br>
            <a:rPr lang="en-US" sz="1600" kern="1200" smtClean="0">
              <a:solidFill>
                <a:srgbClr val="000000"/>
              </a:solidFill>
              <a:latin typeface="+mj-lt"/>
            </a:rPr>
          </a:br>
          <a:r>
            <a:rPr lang="en-US" sz="1600" kern="1200" smtClean="0">
              <a:solidFill>
                <a:srgbClr val="000000"/>
              </a:solidFill>
              <a:latin typeface="+mj-lt"/>
            </a:rPr>
            <a:t>(18-20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7111733" y="730708"/>
        <a:ext cx="1122573" cy="7483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37BF6-8B99-E74C-AD1F-482716C81444}">
      <dsp:nvSpPr>
        <dsp:cNvPr id="0" name=""/>
        <dsp:cNvSpPr/>
      </dsp:nvSpPr>
      <dsp:spPr>
        <a:xfrm>
          <a:off x="1112" y="705957"/>
          <a:ext cx="1872369" cy="748947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shade val="8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000000"/>
              </a:solidFill>
              <a:latin typeface="+mj-lt"/>
            </a:rPr>
            <a:t>12</a:t>
          </a:r>
          <a:endParaRPr lang="en-US" sz="3200" b="1" kern="1200" dirty="0">
            <a:solidFill>
              <a:srgbClr val="000000"/>
            </a:solidFill>
            <a:latin typeface="+mj-lt"/>
          </a:endParaRPr>
        </a:p>
      </dsp:txBody>
      <dsp:txXfrm>
        <a:off x="375586" y="705957"/>
        <a:ext cx="1123422" cy="748947"/>
      </dsp:txXfrm>
    </dsp:sp>
    <dsp:sp modelId="{658A32A6-8618-954E-881C-A9DFAC70F6FD}">
      <dsp:nvSpPr>
        <dsp:cNvPr id="0" name=""/>
        <dsp:cNvSpPr/>
      </dsp:nvSpPr>
      <dsp:spPr>
        <a:xfrm>
          <a:off x="1688349" y="730426"/>
          <a:ext cx="1872369" cy="748947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51289"/>
                <a:satOff val="1151"/>
                <a:lumOff val="7594"/>
                <a:alphaOff val="0"/>
                <a:shade val="47500"/>
                <a:satMod val="137000"/>
              </a:schemeClr>
            </a:gs>
            <a:gs pos="55000">
              <a:schemeClr val="accent2">
                <a:shade val="80000"/>
                <a:hueOff val="51289"/>
                <a:satOff val="1151"/>
                <a:lumOff val="7594"/>
                <a:alphaOff val="0"/>
                <a:shade val="69000"/>
                <a:satMod val="137000"/>
              </a:schemeClr>
            </a:gs>
            <a:gs pos="100000">
              <a:schemeClr val="accent2">
                <a:shade val="80000"/>
                <a:hueOff val="51289"/>
                <a:satOff val="1151"/>
                <a:lumOff val="7594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rgbClr val="000000"/>
              </a:solidFill>
              <a:latin typeface="+mj-lt"/>
            </a:rPr>
            <a:t>3</a:t>
          </a:r>
          <a:r>
            <a:rPr lang="en-US" sz="2000" kern="1200" dirty="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kern="1200" dirty="0" smtClean="0">
              <a:solidFill>
                <a:srgbClr val="000000"/>
              </a:solidFill>
              <a:latin typeface="+mj-lt"/>
            </a:rPr>
            <a:t/>
          </a:r>
          <a:br>
            <a:rPr lang="en-US" sz="1600" kern="1200" dirty="0" smtClean="0">
              <a:solidFill>
                <a:srgbClr val="000000"/>
              </a:solidFill>
              <a:latin typeface="+mj-lt"/>
            </a:rPr>
          </a:br>
          <a:r>
            <a:rPr lang="en-US" sz="1600" kern="1200" dirty="0" smtClean="0">
              <a:solidFill>
                <a:srgbClr val="000000"/>
              </a:solidFill>
              <a:latin typeface="+mj-lt"/>
            </a:rPr>
            <a:t>(6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2062823" y="730426"/>
        <a:ext cx="1123422" cy="748947"/>
      </dsp:txXfrm>
    </dsp:sp>
    <dsp:sp modelId="{2DB1F2F8-E9DA-CF40-A417-126081902BAB}">
      <dsp:nvSpPr>
        <dsp:cNvPr id="0" name=""/>
        <dsp:cNvSpPr/>
      </dsp:nvSpPr>
      <dsp:spPr>
        <a:xfrm>
          <a:off x="3373481" y="730426"/>
          <a:ext cx="1872369" cy="748947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102578"/>
                <a:satOff val="2302"/>
                <a:lumOff val="15187"/>
                <a:alphaOff val="0"/>
                <a:shade val="47500"/>
                <a:satMod val="137000"/>
              </a:schemeClr>
            </a:gs>
            <a:gs pos="55000">
              <a:schemeClr val="accent2">
                <a:shade val="80000"/>
                <a:hueOff val="102578"/>
                <a:satOff val="2302"/>
                <a:lumOff val="15187"/>
                <a:alphaOff val="0"/>
                <a:shade val="69000"/>
                <a:satMod val="137000"/>
              </a:schemeClr>
            </a:gs>
            <a:gs pos="100000">
              <a:schemeClr val="accent2">
                <a:shade val="80000"/>
                <a:hueOff val="102578"/>
                <a:satOff val="2302"/>
                <a:lumOff val="1518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rgbClr val="000000"/>
              </a:solidFill>
              <a:latin typeface="+mj-lt"/>
            </a:rPr>
            <a:t>1</a:t>
          </a:r>
          <a:r>
            <a:rPr lang="en-US" sz="2100" kern="1200" dirty="0" smtClean="0">
              <a:solidFill>
                <a:srgbClr val="000000"/>
              </a:solidFill>
              <a:latin typeface="+mj-lt"/>
            </a:rPr>
            <a:t> </a:t>
          </a:r>
          <a:r>
            <a:rPr lang="en-US" sz="1600" kern="1200" dirty="0" smtClean="0">
              <a:solidFill>
                <a:srgbClr val="000000"/>
              </a:solidFill>
              <a:latin typeface="+mj-lt"/>
            </a:rPr>
            <a:t/>
          </a:r>
          <a:br>
            <a:rPr lang="en-US" sz="1600" kern="1200" dirty="0" smtClean="0">
              <a:solidFill>
                <a:srgbClr val="000000"/>
              </a:solidFill>
              <a:latin typeface="+mj-lt"/>
            </a:rPr>
          </a:br>
          <a:r>
            <a:rPr lang="en-US" sz="1600" kern="1200" dirty="0" smtClean="0">
              <a:solidFill>
                <a:srgbClr val="000000"/>
              </a:solidFill>
              <a:latin typeface="+mj-lt"/>
            </a:rPr>
            <a:t>(10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3747955" y="730426"/>
        <a:ext cx="1123422" cy="748947"/>
      </dsp:txXfrm>
    </dsp:sp>
    <dsp:sp modelId="{9CF81397-AC84-E243-B6CE-95FFDE56E575}">
      <dsp:nvSpPr>
        <dsp:cNvPr id="0" name=""/>
        <dsp:cNvSpPr/>
      </dsp:nvSpPr>
      <dsp:spPr>
        <a:xfrm>
          <a:off x="5058614" y="730426"/>
          <a:ext cx="1872369" cy="748947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153866"/>
                <a:satOff val="3453"/>
                <a:lumOff val="22781"/>
                <a:alphaOff val="0"/>
                <a:shade val="47500"/>
                <a:satMod val="137000"/>
              </a:schemeClr>
            </a:gs>
            <a:gs pos="55000">
              <a:schemeClr val="accent2">
                <a:shade val="80000"/>
                <a:hueOff val="153866"/>
                <a:satOff val="3453"/>
                <a:lumOff val="22781"/>
                <a:alphaOff val="0"/>
                <a:shade val="69000"/>
                <a:satMod val="137000"/>
              </a:schemeClr>
            </a:gs>
            <a:gs pos="100000">
              <a:schemeClr val="accent2">
                <a:shade val="80000"/>
                <a:hueOff val="153866"/>
                <a:satOff val="3453"/>
                <a:lumOff val="2278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rgbClr val="000000"/>
              </a:solidFill>
              <a:latin typeface="+mj-lt"/>
            </a:rPr>
            <a:t>0</a:t>
          </a:r>
          <a:r>
            <a:rPr lang="en-US" sz="1600" kern="1200" dirty="0" smtClean="0">
              <a:solidFill>
                <a:srgbClr val="000000"/>
              </a:solidFill>
              <a:latin typeface="+mj-lt"/>
            </a:rPr>
            <a:t> </a:t>
          </a:r>
          <a:br>
            <a:rPr lang="en-US" sz="1600" kern="1200" dirty="0" smtClean="0">
              <a:solidFill>
                <a:srgbClr val="000000"/>
              </a:solidFill>
              <a:latin typeface="+mj-lt"/>
            </a:rPr>
          </a:br>
          <a:r>
            <a:rPr lang="en-US" sz="1600" kern="1200" dirty="0" smtClean="0">
              <a:solidFill>
                <a:srgbClr val="000000"/>
              </a:solidFill>
              <a:latin typeface="+mj-lt"/>
            </a:rPr>
            <a:t>(14-16 mo)</a:t>
          </a:r>
          <a:endParaRPr lang="en-US" sz="1600" kern="1200" dirty="0">
            <a:solidFill>
              <a:srgbClr val="000000"/>
            </a:solidFill>
            <a:latin typeface="+mj-lt"/>
          </a:endParaRPr>
        </a:p>
      </dsp:txBody>
      <dsp:txXfrm>
        <a:off x="5433088" y="730426"/>
        <a:ext cx="1123422" cy="748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77B35B8D-E059-7A49-9E34-A9F4DE20F53D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D6C7210A-C0DA-FB40-AD8C-2791EB4EBA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05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3ECA0B4-5950-ED43-AF0C-99985135ABB5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35D56DC0-C59E-F948-BAA7-3B9162DEDF53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7210A-C0DA-FB40-AD8C-2791EB4EBA3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7210A-C0DA-FB40-AD8C-2791EB4EBA3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7210A-C0DA-FB40-AD8C-2791EB4EBA3D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7210A-C0DA-FB40-AD8C-2791EB4EBA3D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A248271B-CCAB-EC46-9F9A-0CEAC27321FD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89BC1B4A-8E2A-FE45-894F-492129DB07C0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E43C8D20-642E-AA48-9C48-4784B1DA95A5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66C3539-B958-8547-B4D0-86A14E1A177B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5DEED55D-A6F6-2944-819A-7BA96AB2CEE3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CC7F4AE-604F-1E49-8B39-3570C50BDAF8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57C3F90-0FD8-B44A-B97D-368EB9745917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4DA26351-DDC7-5E44-B07A-CC4DE953F839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mpd="thickThin">
            <a:noFill/>
            <a:miter lim="800000"/>
            <a:headEnd/>
            <a:tailEnd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AE0570-B70B-744C-A846-FFE54F9784E8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0DF4-EFEC-244F-8AD5-60823C3DD8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698803-3E00-5B4A-B397-9E271F52AFDE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42B06-DAE6-5C41-88C4-181A52058C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mpd="thickThin">
            <a:noFill/>
            <a:miter lim="800000"/>
            <a:headEnd/>
            <a:tailEnd/>
          </a:ln>
          <a:effectLst>
            <a:outerShdw blurRad="63500" dist="10160" dir="10800000" algn="tl" rotWithShape="0">
              <a:srgbClr val="000000">
                <a:alpha val="59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78F5A-BF46-B04F-AAA2-AD5660990209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73F78-01DF-7F43-82D1-415E32AF11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67337E-B735-4E48-B52E-372E7DE110FE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9E61E-047B-4349-B512-AD5B83DF17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mpd="thickThin">
            <a:noFill/>
            <a:miter lim="800000"/>
            <a:headEnd/>
            <a:tailEnd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B1D477-86E7-A144-AC31-2880DA399E28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0E9EA-CA2F-8C4D-861F-2260FA36B2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DDBE82-B931-A14B-8812-E3C6309AF2A9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5A170-2709-FC4C-AA2E-6A471BD5F3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AF8C02-1DD9-9C46-880D-EFE7728198A3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F3E13-1388-444C-99C9-68AECEB0F9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040688-AD3A-2F4B-A0F2-E4FDBEC61489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71930-93FB-0C40-BBAF-52FADB9E0D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DC9E2-7A28-D240-87C6-5BBADBA3D85E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8DE2E-1487-E04C-9170-E13DA664EF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ADABB3-8A09-8E4E-9FDB-70D63EFE9844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5CB55-E4B1-C14F-B760-30B40678CF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fld id="{6D81D372-9FC8-AD44-9D9B-DC527BA3E74A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fld id="{C40B89B1-29EC-EE48-A020-43D5914A54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mpd="thickThin">
            <a:noFill/>
            <a:miter lim="800000"/>
            <a:headEnd/>
            <a:tailEnd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109728" tIns="45720" rIns="4572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3F3F3F"/>
                </a:solidFill>
                <a:latin typeface="Times New Roman" charset="0"/>
              </a:defRPr>
            </a:lvl1pPr>
          </a:lstStyle>
          <a:p>
            <a:fld id="{216D8193-B424-314C-8774-0C6FF452E036}" type="datetimeFigureOut">
              <a:rPr lang="en-US"/>
              <a:pPr/>
              <a:t>8/6/11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wrap="square" lIns="91440" tIns="45720" rIns="9144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F3F3F"/>
                </a:solidFill>
                <a:latin typeface="Times New Roman" charset="0"/>
              </a:defRPr>
            </a:lvl1pPr>
          </a:lstStyle>
          <a:p>
            <a:fld id="{22E92FBD-961A-5343-9211-5F03AA3B80E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5" r:id="rId2"/>
    <p:sldLayoutId id="2147483781" r:id="rId3"/>
    <p:sldLayoutId id="2147483776" r:id="rId4"/>
    <p:sldLayoutId id="2147483777" r:id="rId5"/>
    <p:sldLayoutId id="2147483778" r:id="rId6"/>
    <p:sldLayoutId id="2147483782" r:id="rId7"/>
    <p:sldLayoutId id="2147483783" r:id="rId8"/>
    <p:sldLayoutId id="2147483784" r:id="rId9"/>
    <p:sldLayoutId id="2147483779" r:id="rId10"/>
    <p:sldLayoutId id="21474837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9pPr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charset="2"/>
        <a:buChar char="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charset="2"/>
        <a:buChar char=""/>
        <a:defRPr lang="en-US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5.xml"/><Relationship Id="rId1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diagramData" Target="../diagrams/data5.xml"/><Relationship Id="rId8" Type="http://schemas.openxmlformats.org/officeDocument/2006/relationships/diagramLayout" Target="../diagrams/layout5.xml"/><Relationship Id="rId9" Type="http://schemas.openxmlformats.org/officeDocument/2006/relationships/diagramQuickStyle" Target="../diagrams/quickStyle5.xml"/><Relationship Id="rId10" Type="http://schemas.openxmlformats.org/officeDocument/2006/relationships/diagramColors" Target="../diagrams/colors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500" y="0"/>
            <a:ext cx="76073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736848"/>
            <a:ext cx="8839200" cy="1520952"/>
          </a:xfrm>
          <a:effectLst>
            <a:outerShdw blurRad="111125" dist="50800" dir="2700000" algn="tl" rotWithShape="0">
              <a:srgbClr val="000000">
                <a:alpha val="43000"/>
              </a:srgbClr>
            </a:outerShdw>
          </a:effec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/>
                </a:solidFill>
                <a:latin typeface="Arial"/>
                <a:cs typeface="Arial"/>
              </a:rPr>
              <a:t>Food Protein Induced Enterocolitis Sydrome (FPIES)</a:t>
            </a:r>
            <a:br>
              <a:rPr lang="en-US" dirty="0" smtClean="0">
                <a:solidFill>
                  <a:schemeClr val="accent1"/>
                </a:solidFill>
                <a:latin typeface="Arial"/>
                <a:cs typeface="Arial"/>
              </a:rPr>
            </a:br>
            <a:r>
              <a:rPr lang="en-US" dirty="0">
                <a:solidFill>
                  <a:schemeClr val="accent1"/>
                </a:solidFill>
                <a:latin typeface="American Typewriter"/>
                <a:cs typeface="American Typewriter"/>
              </a:rPr>
              <a:t/>
            </a:r>
            <a:br>
              <a:rPr lang="en-US" dirty="0">
                <a:solidFill>
                  <a:schemeClr val="accent1"/>
                </a:solidFill>
                <a:latin typeface="American Typewriter"/>
                <a:cs typeface="American Typewriter"/>
              </a:rPr>
            </a:br>
            <a:r>
              <a:rPr lang="en-US" dirty="0" smtClean="0">
                <a:solidFill>
                  <a:schemeClr val="accent1"/>
                </a:solidFill>
                <a:latin typeface="American Typewriter"/>
                <a:cs typeface="American Typewriter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American Typewriter"/>
                <a:cs typeface="American Typewriter"/>
              </a:rPr>
            </a:br>
            <a:r>
              <a:rPr lang="en-US" dirty="0" smtClean="0">
                <a:solidFill>
                  <a:schemeClr val="accent1"/>
                </a:solidFill>
                <a:latin typeface="American Typewriter"/>
                <a:cs typeface="American Typewriter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American Typewriter"/>
                <a:cs typeface="American Typewriter"/>
              </a:rPr>
            </a:br>
            <a:endParaRPr lang="en-US" sz="2700" dirty="0">
              <a:solidFill>
                <a:schemeClr val="bg1"/>
              </a:solidFill>
              <a:latin typeface="American Typewriter"/>
              <a:cs typeface="American Typewrit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1524000"/>
            <a:ext cx="18288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Bloody diarrhea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55963" y="1139825"/>
            <a:ext cx="10668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Vomiting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8750" y="1600200"/>
            <a:ext cx="1905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Failure to thrive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9038" y="3317875"/>
            <a:ext cx="1371600" cy="307975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Cow’s Milk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79925" y="3048000"/>
            <a:ext cx="60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Soy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00600" y="2057400"/>
            <a:ext cx="16764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Hypotension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11963" y="2295525"/>
            <a:ext cx="9144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Shock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5"/>
          <p:cNvSpPr txBox="1">
            <a:spLocks/>
          </p:cNvSpPr>
          <p:nvPr/>
        </p:nvSpPr>
        <p:spPr>
          <a:xfrm>
            <a:off x="304800" y="1600200"/>
            <a:ext cx="8458200" cy="1981200"/>
          </a:xfrm>
          <a:prstGeom prst="rect">
            <a:avLst/>
          </a:prstGeom>
        </p:spPr>
        <p:txBody>
          <a:bodyPr>
            <a:prstTxWarp prst="textNoShape">
              <a:avLst/>
            </a:prstTxWarp>
            <a:normAutofit/>
          </a:bodyPr>
          <a:lstStyle/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</a:pP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Prior to challenge:</a:t>
            </a:r>
          </a:p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Must be gaining weight with normal stools for at least 2 weeks</a:t>
            </a:r>
          </a:p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NPO for 8 hours</a:t>
            </a:r>
          </a:p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Baseline CBC with diff</a:t>
            </a:r>
          </a:p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All stools 12 hours prior to challenge checked for blood, leukocytes, and reducing substances</a:t>
            </a:r>
          </a:p>
          <a:p>
            <a:pPr marL="438150" indent="-319088">
              <a:lnSpc>
                <a:spcPct val="90000"/>
              </a:lnSpc>
              <a:buClr>
                <a:srgbClr val="00B0F0"/>
              </a:buClr>
              <a:buSzPct val="80000"/>
            </a:pP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Challenge</a:t>
            </a:r>
            <a:endParaRPr lang="en-US" sz="4000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Content Placeholder 5"/>
          <p:cNvSpPr txBox="1">
            <a:spLocks/>
          </p:cNvSpPr>
          <p:nvPr/>
        </p:nvSpPr>
        <p:spPr bwMode="auto">
          <a:xfrm>
            <a:off x="304800" y="4419600"/>
            <a:ext cx="8458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38150" indent="-319088">
              <a:buClr>
                <a:srgbClr val="00B0F0"/>
              </a:buClr>
              <a:buSzPct val="80000"/>
            </a:pP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After the challenge: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Directly observed by physician for 2 hours in case of anaphylaxis, VS monitored for 8 hours, symptoms monitored for 48h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CBC with diff at +2, 4, 6, 8, 10, 24 hours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" charset="2"/>
              <a:buChar char="§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Stools for next 48 hours checked for blood, leukocytes, and reducing substances</a:t>
            </a: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807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1475" y="3535241"/>
            <a:ext cx="8153400" cy="846386"/>
          </a:xfrm>
          <a:prstGeom prst="rect">
            <a:avLst/>
          </a:prstGeom>
          <a:gradFill rotWithShape="1">
            <a:gsLst>
              <a:gs pos="0">
                <a:srgbClr val="9F201F"/>
              </a:gs>
              <a:gs pos="55000">
                <a:srgbClr val="BC2827"/>
              </a:gs>
              <a:gs pos="100000">
                <a:srgbClr val="DC302F"/>
              </a:gs>
            </a:gsLst>
            <a:lin ang="16200000"/>
          </a:gradFill>
          <a:ln w="6350" cap="rnd">
            <a:solidFill>
              <a:srgbClr val="C54342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 sz="4900" dirty="0" err="1">
                <a:ea typeface="Arial" charset="0"/>
                <a:cs typeface="Arial" charset="0"/>
                <a:sym typeface="Wingdings" charset="2"/>
              </a:rPr>
              <a:t></a:t>
            </a:r>
            <a:r>
              <a:rPr lang="en-US" sz="3200" dirty="0">
                <a:ea typeface="Arial" charset="0"/>
                <a:cs typeface="Arial" charset="0"/>
                <a:sym typeface="Wingdings" charset="2"/>
              </a:rPr>
              <a:t> </a:t>
            </a:r>
            <a:r>
              <a:rPr lang="en-US" sz="3000" i="1" dirty="0">
                <a:solidFill>
                  <a:srgbClr val="FFFFFF"/>
                </a:solidFill>
                <a:ea typeface="Arial" charset="0"/>
                <a:cs typeface="Arial" charset="0"/>
              </a:rPr>
              <a:t>Fed 100 ml of milk or soy formula ….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5"/>
          <p:cNvSpPr txBox="1">
            <a:spLocks/>
          </p:cNvSpPr>
          <p:nvPr/>
        </p:nvSpPr>
        <p:spPr>
          <a:xfrm>
            <a:off x="5791200" y="152400"/>
            <a:ext cx="3124200" cy="6477000"/>
          </a:xfrm>
          <a:prstGeom prst="rect">
            <a:avLst/>
          </a:prstGeom>
        </p:spPr>
        <p:txBody>
          <a:bodyPr>
            <a:prstTxWarp prst="textNoShape">
              <a:avLst/>
            </a:prstTxWarp>
          </a:bodyPr>
          <a:lstStyle/>
          <a:p>
            <a:pPr>
              <a:buClr>
                <a:srgbClr val="00B0F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Positive challenges in 14/18 </a:t>
            </a: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(new onset diarrhea with blood and leukocytes within 24h)</a:t>
            </a:r>
          </a:p>
          <a:p>
            <a:pPr>
              <a:buClr>
                <a:srgbClr val="00B0F0"/>
              </a:buClr>
              <a:buFont typeface="Wingdings" charset="2"/>
              <a:buChar char="§"/>
            </a:pPr>
            <a:endParaRPr lang="en-US" sz="21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B0F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Vomiting onset 1-2.5h </a:t>
            </a: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(4/16 challenges with no vomiting)</a:t>
            </a:r>
            <a:b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1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B0F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Diarrhea onset 2-10h (most &lt;6h), some grossly bloody</a:t>
            </a:r>
          </a:p>
          <a:p>
            <a:pPr>
              <a:buClr>
                <a:srgbClr val="00B0F0"/>
              </a:buClr>
              <a:buFont typeface="Wingdings" charset="2"/>
              <a:buChar char="§"/>
            </a:pPr>
            <a:endParaRPr lang="en-US" sz="21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B0F0"/>
              </a:buClr>
              <a:buFont typeface="Wingdings" charset="2"/>
              <a:buChar char="§"/>
            </a:pP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 Duration of diarrhea </a:t>
            </a:r>
            <a:b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8-72h (most &lt;24h)</a:t>
            </a:r>
          </a:p>
          <a:p>
            <a:pPr>
              <a:buClr>
                <a:srgbClr val="00B0F0"/>
              </a:buClr>
              <a:buFont typeface="Wingdings" charset="2"/>
              <a:buChar char="§"/>
            </a:pPr>
            <a:endParaRPr lang="en-US" sz="21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B0F0"/>
              </a:buClr>
              <a:buFont typeface="Wingdings" charset="2"/>
              <a:buChar char="§"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No infants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 with </a:t>
            </a:r>
            <a:r>
              <a:rPr lang="en-US" b="1" dirty="0" err="1" smtClean="0">
                <a:latin typeface="Times New Roman" charset="0"/>
                <a:ea typeface="Times New Roman" charset="0"/>
                <a:cs typeface="Times New Roman" charset="0"/>
              </a:rPr>
              <a:t>angioedema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b="1" dirty="0" err="1" smtClean="0">
                <a:latin typeface="Times New Roman" charset="0"/>
                <a:ea typeface="Times New Roman" charset="0"/>
                <a:cs typeface="Times New Roman" charset="0"/>
              </a:rPr>
              <a:t>urticaria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wheezing (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i.e.,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b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type 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 IgE-mediated allergic reactions)</a:t>
            </a:r>
          </a:p>
          <a:p>
            <a:pPr>
              <a:buClr>
                <a:srgbClr val="00B0F0"/>
              </a:buClr>
              <a:buSzPct val="80000"/>
            </a:pPr>
            <a:endParaRPr lang="en-US" sz="2100" b="1" dirty="0">
              <a:latin typeface="Times New Roman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657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 rot="5400000">
            <a:off x="2437607" y="3428206"/>
            <a:ext cx="6553200" cy="1587"/>
          </a:xfrm>
          <a:prstGeom prst="line">
            <a:avLst/>
          </a:prstGeom>
          <a:noFill/>
          <a:ln w="48500" cmpd="thickThin">
            <a:solidFill>
              <a:schemeClr val="tx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7" name="Rectangle 16"/>
          <p:cNvSpPr/>
          <p:nvPr/>
        </p:nvSpPr>
        <p:spPr>
          <a:xfrm>
            <a:off x="1066800" y="1295400"/>
            <a:ext cx="762000" cy="4114800"/>
          </a:xfrm>
          <a:prstGeom prst="rect">
            <a:avLst/>
          </a:prstGeom>
          <a:solidFill>
            <a:srgbClr val="0070C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905000" y="1295400"/>
            <a:ext cx="838200" cy="4114800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715000" y="1676400"/>
            <a:ext cx="3429000" cy="1143000"/>
          </a:xfrm>
          <a:prstGeom prst="rect">
            <a:avLst/>
          </a:prstGeom>
          <a:solidFill>
            <a:srgbClr val="0070C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5000" y="2971800"/>
            <a:ext cx="3429000" cy="1219200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5000" y="4343400"/>
            <a:ext cx="3429000" cy="7620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19400" y="152400"/>
            <a:ext cx="838200" cy="52578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5"/>
          <p:cNvSpPr txBox="1">
            <a:spLocks/>
          </p:cNvSpPr>
          <p:nvPr/>
        </p:nvSpPr>
        <p:spPr bwMode="auto">
          <a:xfrm>
            <a:off x="5867400" y="228600"/>
            <a:ext cx="3124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38150" indent="-319088">
              <a:buClr>
                <a:srgbClr val="00B0F0"/>
              </a:buClr>
              <a:buSzPct val="80000"/>
            </a:pPr>
            <a:endParaRPr lang="en-US" sz="2200" b="1">
              <a:latin typeface="Corbel" charset="0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25" y="2265363"/>
            <a:ext cx="4879975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57200"/>
            <a:ext cx="807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1752600" y="1676400"/>
            <a:ext cx="5932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Average change in ANC after oral challenge</a:t>
            </a:r>
            <a:endParaRPr lang="en-US" sz="2400" dirty="0">
              <a:latin typeface="Times New Roman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3810000"/>
            <a:ext cx="2514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j-lt"/>
              </a:rPr>
              <a:t>positive challenges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2200" y="5334000"/>
            <a:ext cx="2514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j-lt"/>
              </a:rPr>
              <a:t>negative challenges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5"/>
          <p:cNvSpPr txBox="1">
            <a:spLocks/>
          </p:cNvSpPr>
          <p:nvPr/>
        </p:nvSpPr>
        <p:spPr>
          <a:xfrm>
            <a:off x="533400" y="2667000"/>
            <a:ext cx="7772400" cy="3657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576072" indent="-45720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80000"/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Sx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onset &lt;2 months of age, &lt;9 months at time of work-up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576072" indent="-45720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90000"/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When receiving formula with the offending protein, infant has watery stools with blood and leukocytes that resolves when that protein is eliminated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576072" indent="-45720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90000"/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Challenge causes diarrhea with blood and leukocytes within 24 hours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576072" indent="-45720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90000"/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ANC at 6-8h after challenge is increased by &gt;3500/mm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over baseline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807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533400" y="1676400"/>
            <a:ext cx="7848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Powell’s diagnostic criteria for milk- and soy-induced </a:t>
            </a:r>
            <a:r>
              <a:rPr lang="en-US" sz="2400" b="1" dirty="0" err="1">
                <a:latin typeface="Times New Roman" charset="0"/>
                <a:ea typeface="Times New Roman" charset="0"/>
                <a:cs typeface="Times New Roman" charset="0"/>
              </a:rPr>
              <a:t>enterocolitis</a:t>
            </a:r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 of </a:t>
            </a:r>
            <a:r>
              <a:rPr lang="en-US" sz="2400" b="1" dirty="0" smtClean="0">
                <a:latin typeface="Times New Roman" charset="0"/>
                <a:ea typeface="Times New Roman" charset="0"/>
                <a:cs typeface="Times New Roman" charset="0"/>
              </a:rPr>
              <a:t>infancy: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Triggers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546225"/>
            <a:ext cx="8229600" cy="1044575"/>
          </a:xfrm>
        </p:spPr>
        <p:txBody>
          <a:bodyPr/>
          <a:lstStyle/>
          <a:p>
            <a:pPr eaLnBrk="1" hangingPunct="1"/>
            <a:r>
              <a:rPr lang="en-US" sz="2200" b="1" dirty="0"/>
              <a:t>Cow’s milk protein and soy are most </a:t>
            </a:r>
            <a:r>
              <a:rPr lang="en-US" sz="2200" b="1" dirty="0" smtClean="0"/>
              <a:t>common in US studies</a:t>
            </a:r>
          </a:p>
          <a:p>
            <a:pPr lvl="1" eaLnBrk="1" hangingPunct="1"/>
            <a:r>
              <a:rPr lang="en-US" sz="2200" b="1" dirty="0"/>
              <a:t>50% of patients reactive to milk also react to soy.</a:t>
            </a:r>
            <a:endParaRPr lang="en-US" sz="22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547937"/>
            <a:ext cx="8839200" cy="957263"/>
          </a:xfrm>
          <a:prstGeom prst="rect">
            <a:avLst/>
          </a:prstGeom>
          <a:noFill/>
          <a:ln w="12700" cap="sq">
            <a:solidFill>
              <a:srgbClr val="000000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3733800"/>
            <a:ext cx="8229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200" b="1" dirty="0">
                <a:latin typeface="Times New Roman" charset="0"/>
              </a:rPr>
              <a:t>Solid foods: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</a:rPr>
              <a:t>Peas, lentils, peanuts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</a:rPr>
              <a:t>Chicken, turkey, fish (fish-PIES?)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</a:rPr>
              <a:t>Rice, oat, barley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</a:rPr>
              <a:t>Squash, sweet </a:t>
            </a:r>
            <a:r>
              <a:rPr lang="en-US" sz="2200" dirty="0" smtClean="0">
                <a:latin typeface="Times New Roman" charset="0"/>
              </a:rPr>
              <a:t>potatoes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dirty="0" smtClean="0">
                <a:latin typeface="Times New Roman" charset="0"/>
              </a:rPr>
              <a:t>Fruits (apple, pear, banana, peach)</a:t>
            </a:r>
          </a:p>
          <a:p>
            <a:pPr marL="895350" lvl="1" indent="-319088">
              <a:buClr>
                <a:schemeClr val="accent2"/>
              </a:buClr>
              <a:buSzPct val="80000"/>
              <a:buFont typeface="Wingdings 2" charset="2"/>
              <a:buChar char=""/>
            </a:pPr>
            <a:r>
              <a:rPr lang="en-US" sz="2200" b="1" dirty="0">
                <a:latin typeface="Times New Roman" charset="0"/>
              </a:rPr>
              <a:t>Most with FPIES triggered by a solid food also have history of reacting to milk and/or soy.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 bwMode="auto">
          <a:xfrm>
            <a:off x="1524000" y="609600"/>
            <a:ext cx="6035043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6" name="Content Placeholder 18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304800" y="6291263"/>
            <a:ext cx="5105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 err="1">
                <a:latin typeface="Times New Roman" charset="0"/>
              </a:rPr>
              <a:t>Sicherer</a:t>
            </a:r>
            <a:r>
              <a:rPr lang="en-US" sz="2000" dirty="0">
                <a:latin typeface="Times New Roman" charset="0"/>
              </a:rPr>
              <a:t>, Sampson, </a:t>
            </a:r>
            <a:r>
              <a:rPr lang="en-US" sz="2000" dirty="0" smtClean="0">
                <a:latin typeface="Times New Roman" charset="0"/>
              </a:rPr>
              <a:t>JACI Primer 2010</a:t>
            </a:r>
            <a:endParaRPr lang="en-US" sz="2000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507" name="Content Placeholder 2"/>
          <p:cNvSpPr txBox="1">
            <a:spLocks/>
          </p:cNvSpPr>
          <p:nvPr/>
        </p:nvSpPr>
        <p:spPr bwMode="auto">
          <a:xfrm>
            <a:off x="304800" y="15240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</a:pPr>
            <a:r>
              <a:rPr lang="en-US" sz="2400" b="1" dirty="0">
                <a:latin typeface="Times New Roman" charset="0"/>
              </a:rPr>
              <a:t>To quote every article: “Not well understood”</a:t>
            </a:r>
            <a:endParaRPr lang="en-US" sz="2400" dirty="0">
              <a:latin typeface="Times New Roman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2162837"/>
          <a:ext cx="8382000" cy="399412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3124200"/>
                <a:gridCol w="5257800"/>
              </a:tblGrid>
              <a:tr h="38100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Clinical observation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Possible conclusions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83944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Resolves with EH</a:t>
                      </a:r>
                      <a:r>
                        <a:rPr lang="en-US" sz="1800" b="1" baseline="0" dirty="0" smtClean="0">
                          <a:latin typeface="+mj-lt"/>
                        </a:rPr>
                        <a:t>F or amino acid formula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dirty="0" smtClean="0">
                          <a:latin typeface="+mj-lt"/>
                        </a:rPr>
                        <a:t> Triggered</a:t>
                      </a:r>
                      <a:r>
                        <a:rPr lang="en-US" sz="1800" baseline="0" dirty="0" smtClean="0">
                          <a:latin typeface="+mj-lt"/>
                        </a:rPr>
                        <a:t> by food protein antigens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813879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Does NOT occur</a:t>
                      </a:r>
                      <a:r>
                        <a:rPr lang="en-US" sz="1800" b="1" baseline="0" dirty="0" smtClean="0">
                          <a:latin typeface="+mj-lt"/>
                        </a:rPr>
                        <a:t> to exclusively breast-fed infants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baseline="0" dirty="0" smtClean="0">
                          <a:latin typeface="+mj-lt"/>
                        </a:rPr>
                        <a:t> Quantity of food antigen in human milk not adequate to elicit a clinical response? </a:t>
                      </a:r>
                    </a:p>
                    <a:p>
                      <a:pPr>
                        <a:buFont typeface="Wingdings" charset="2"/>
                        <a:buChar char="§"/>
                      </a:pPr>
                      <a:endParaRPr lang="en-US" sz="800" baseline="0" dirty="0" smtClean="0">
                        <a:latin typeface="+mj-lt"/>
                      </a:endParaRPr>
                    </a:p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baseline="0" dirty="0" smtClean="0">
                          <a:latin typeface="+mj-lt"/>
                        </a:rPr>
                        <a:t> Human milk contains factors that promote tolerance?</a:t>
                      </a:r>
                      <a:r>
                        <a:rPr lang="en-US" sz="1800" baseline="0" dirty="0">
                          <a:latin typeface="+mj-lt"/>
                        </a:rPr>
                        <a:t> </a:t>
                      </a:r>
                      <a:r>
                        <a:rPr lang="en-US" sz="1800" baseline="0" dirty="0" smtClean="0">
                          <a:latin typeface="+mj-lt"/>
                        </a:rPr>
                        <a:t>  </a:t>
                      </a:r>
                      <a:br>
                        <a:rPr lang="en-US" sz="1800" baseline="0" dirty="0" smtClean="0">
                          <a:latin typeface="+mj-lt"/>
                        </a:rPr>
                      </a:br>
                      <a:endParaRPr lang="en-US" sz="1800" baseline="0" dirty="0" smtClean="0">
                        <a:latin typeface="+mj-lt"/>
                      </a:endParaRPr>
                    </a:p>
                  </a:txBody>
                  <a:tcPr anchor="ctr"/>
                </a:tc>
              </a:tr>
              <a:tr h="83944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In</a:t>
                      </a:r>
                      <a:r>
                        <a:rPr lang="en-US" sz="1800" b="1" baseline="0" dirty="0" smtClean="0">
                          <a:latin typeface="+mj-lt"/>
                        </a:rPr>
                        <a:t> exclusively breast-fed infants, occurs when solids are added to diet</a:t>
                      </a:r>
                      <a:br>
                        <a:rPr lang="en-US" sz="1800" b="1" baseline="0" dirty="0" smtClean="0">
                          <a:latin typeface="+mj-lt"/>
                        </a:rPr>
                      </a:b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baseline="0" dirty="0" smtClean="0">
                          <a:latin typeface="+mj-lt"/>
                        </a:rPr>
                        <a:t> The quantity of solid food protein overwhelms protective effect of breast milk? </a:t>
                      </a:r>
                      <a:br>
                        <a:rPr lang="en-US" sz="1800" baseline="0" dirty="0" smtClean="0">
                          <a:latin typeface="+mj-lt"/>
                        </a:rPr>
                      </a:br>
                      <a:endParaRPr lang="en-US" sz="1800" dirty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66315" y="1699491"/>
          <a:ext cx="8610600" cy="338893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3276600"/>
                <a:gridCol w="5334000"/>
              </a:tblGrid>
              <a:tr h="34153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Clinical observation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Possible conclusions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71013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Most patients with</a:t>
                      </a:r>
                      <a:r>
                        <a:rPr lang="en-US" sz="1800" b="1" baseline="0" dirty="0" smtClean="0">
                          <a:latin typeface="+mj-lt"/>
                        </a:rPr>
                        <a:t> solid FPIES are already on EHF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dirty="0" smtClean="0">
                          <a:latin typeface="+mj-lt"/>
                        </a:rPr>
                        <a:t> Immaturity</a:t>
                      </a:r>
                      <a:r>
                        <a:rPr lang="en-US" sz="1800" baseline="0" dirty="0" smtClean="0">
                          <a:latin typeface="+mj-lt"/>
                        </a:rPr>
                        <a:t> of gut’s food protein tolerance mechanisms plays major role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688507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Rarely</a:t>
                      </a:r>
                      <a:r>
                        <a:rPr lang="en-US" sz="1800" b="1" baseline="0" dirty="0" smtClean="0">
                          <a:latin typeface="+mj-lt"/>
                        </a:rPr>
                        <a:t> develop FPIES to new foods &gt;1 year old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013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Almost all outgrow FPIES</a:t>
                      </a:r>
                      <a:r>
                        <a:rPr lang="en-US" sz="1800" b="1" baseline="0" dirty="0" smtClean="0">
                          <a:latin typeface="+mj-lt"/>
                        </a:rPr>
                        <a:t> by 3 years old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013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j-lt"/>
                        </a:rPr>
                        <a:t>SPT/</a:t>
                      </a:r>
                      <a:r>
                        <a:rPr lang="en-US" sz="1800" b="1" dirty="0" err="1" smtClean="0">
                          <a:latin typeface="+mj-lt"/>
                        </a:rPr>
                        <a:t>sIgE</a:t>
                      </a:r>
                      <a:r>
                        <a:rPr lang="en-US" sz="1800" b="1" baseline="0" dirty="0" smtClean="0">
                          <a:latin typeface="+mj-lt"/>
                        </a:rPr>
                        <a:t> negative; </a:t>
                      </a:r>
                      <a:r>
                        <a:rPr lang="en-US" sz="1800" b="1" baseline="0" dirty="0" err="1" smtClean="0">
                          <a:latin typeface="+mj-lt"/>
                        </a:rPr>
                        <a:t>sx</a:t>
                      </a:r>
                      <a:r>
                        <a:rPr lang="en-US" sz="1800" b="1" baseline="0" dirty="0" smtClean="0">
                          <a:latin typeface="+mj-lt"/>
                        </a:rPr>
                        <a:t> not </a:t>
                      </a:r>
                    </a:p>
                    <a:p>
                      <a:r>
                        <a:rPr lang="en-US" sz="1800" b="1" baseline="0" dirty="0" smtClean="0">
                          <a:latin typeface="+mj-lt"/>
                        </a:rPr>
                        <a:t>consistent with type-1 hypersensitivity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charset="2"/>
                        <a:buChar char="§"/>
                      </a:pPr>
                      <a:r>
                        <a:rPr lang="en-US" sz="1800" baseline="0" dirty="0" smtClean="0">
                          <a:latin typeface="+mj-lt"/>
                        </a:rPr>
                        <a:t> Likely not IgE-mediated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555" name="Content Placeholder 2"/>
          <p:cNvSpPr txBox="1">
            <a:spLocks/>
          </p:cNvSpPr>
          <p:nvPr/>
        </p:nvSpPr>
        <p:spPr bwMode="auto">
          <a:xfrm>
            <a:off x="381000" y="1828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800" b="1" dirty="0" smtClean="0">
                <a:latin typeface="Times New Roman" charset="0"/>
              </a:rPr>
              <a:t>In </a:t>
            </a:r>
            <a:r>
              <a:rPr lang="en-US" sz="2800" b="1" dirty="0">
                <a:latin typeface="Times New Roman" charset="0"/>
              </a:rPr>
              <a:t>infants with</a:t>
            </a:r>
            <a:r>
              <a:rPr lang="en-US" sz="2800" b="1" dirty="0" smtClean="0">
                <a:latin typeface="Times New Roman" charset="0"/>
              </a:rPr>
              <a:t> “gastrointestinal </a:t>
            </a:r>
            <a:r>
              <a:rPr lang="en-US" sz="2800" b="1" dirty="0">
                <a:latin typeface="Times New Roman" charset="0"/>
              </a:rPr>
              <a:t>milk </a:t>
            </a:r>
            <a:r>
              <a:rPr lang="en-US" sz="2800" b="1" dirty="0" smtClean="0">
                <a:latin typeface="Times New Roman" charset="0"/>
              </a:rPr>
              <a:t>allergy”</a:t>
            </a:r>
            <a:r>
              <a:rPr lang="en-US" sz="2800" dirty="0" smtClean="0">
                <a:latin typeface="Times New Roman" charset="0"/>
              </a:rPr>
              <a:t>*…</a:t>
            </a:r>
            <a:br>
              <a:rPr lang="en-US" sz="2800" dirty="0" smtClean="0">
                <a:latin typeface="Times New Roman" charset="0"/>
              </a:rPr>
            </a:br>
            <a:r>
              <a:rPr lang="en-US" sz="800" dirty="0" smtClean="0">
                <a:latin typeface="Times New Roman" charset="0"/>
              </a:rPr>
              <a:t> </a:t>
            </a:r>
            <a:endParaRPr lang="en-US" sz="2400" b="1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400" b="1" dirty="0" smtClean="0">
                <a:latin typeface="Times New Roman" charset="0"/>
              </a:rPr>
              <a:t>…their </a:t>
            </a:r>
            <a:r>
              <a:rPr lang="en-US" sz="2400" b="1" dirty="0">
                <a:latin typeface="Times New Roman" charset="0"/>
              </a:rPr>
              <a:t>peripheral mononuclear cells secrete higher levels of TNF-</a:t>
            </a:r>
            <a:r>
              <a:rPr lang="en-US" sz="2400" b="1" dirty="0">
                <a:latin typeface="Times New Roman" charset="0"/>
                <a:sym typeface="Symbol" charset="2"/>
              </a:rPr>
              <a:t></a:t>
            </a:r>
            <a:r>
              <a:rPr lang="en-US" sz="2400" b="1" dirty="0">
                <a:latin typeface="Times New Roman" charset="0"/>
              </a:rPr>
              <a:t> which increases intestinal permeability </a:t>
            </a:r>
            <a:r>
              <a:rPr lang="en-US" sz="2400" dirty="0">
                <a:latin typeface="Times New Roman" charset="0"/>
              </a:rPr>
              <a:t>(</a:t>
            </a:r>
            <a:r>
              <a:rPr lang="en-US" sz="2400" dirty="0" err="1" smtClean="0">
                <a:latin typeface="Times New Roman" charset="0"/>
              </a:rPr>
              <a:t>Heyman</a:t>
            </a:r>
            <a:r>
              <a:rPr lang="en-US" sz="2400" dirty="0" smtClean="0">
                <a:latin typeface="Times New Roman" charset="0"/>
              </a:rPr>
              <a:t>, </a:t>
            </a:r>
            <a:r>
              <a:rPr lang="en-US" sz="2400" dirty="0">
                <a:latin typeface="Times New Roman" charset="0"/>
              </a:rPr>
              <a:t>Gastroenterology</a:t>
            </a:r>
            <a:r>
              <a:rPr lang="en-US" sz="2400" dirty="0" smtClean="0">
                <a:latin typeface="Times New Roman" charset="0"/>
              </a:rPr>
              <a:t> 1994)</a:t>
            </a:r>
            <a:br>
              <a:rPr lang="en-US" sz="2400" dirty="0" smtClean="0">
                <a:latin typeface="Times New Roman" charset="0"/>
              </a:rPr>
            </a:br>
            <a:r>
              <a:rPr lang="en-US" sz="800" dirty="0" smtClean="0">
                <a:latin typeface="Times New Roman" charset="0"/>
              </a:rPr>
              <a:t> </a:t>
            </a:r>
            <a:endParaRPr lang="en-US" sz="24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400" b="1" dirty="0" smtClean="0">
                <a:latin typeface="Times New Roman" charset="0"/>
              </a:rPr>
              <a:t>…there </a:t>
            </a:r>
            <a:r>
              <a:rPr lang="en-US" sz="2400" b="1" dirty="0">
                <a:latin typeface="Times New Roman" charset="0"/>
              </a:rPr>
              <a:t>is elevated TNF-</a:t>
            </a:r>
            <a:r>
              <a:rPr lang="en-US" sz="2400" b="1" dirty="0">
                <a:latin typeface="Times New Roman" charset="0"/>
                <a:sym typeface="Symbol" charset="2"/>
              </a:rPr>
              <a:t></a:t>
            </a:r>
            <a:r>
              <a:rPr lang="en-US" sz="2400" b="1" dirty="0">
                <a:latin typeface="Times New Roman" charset="0"/>
              </a:rPr>
              <a:t> in stools after challenge </a:t>
            </a:r>
            <a:r>
              <a:rPr lang="en-US" sz="2400" dirty="0" smtClean="0">
                <a:latin typeface="Times New Roman" charset="0"/>
              </a:rPr>
              <a:t>(</a:t>
            </a:r>
            <a:r>
              <a:rPr lang="en-US" sz="2400" dirty="0" err="1" smtClean="0">
                <a:latin typeface="Times New Roman" charset="0"/>
              </a:rPr>
              <a:t>Majaama</a:t>
            </a:r>
            <a:r>
              <a:rPr lang="en-US" sz="2400" dirty="0" smtClean="0">
                <a:latin typeface="Times New Roman" charset="0"/>
              </a:rPr>
              <a:t>, </a:t>
            </a:r>
            <a:r>
              <a:rPr lang="en-US" sz="2400" dirty="0" err="1">
                <a:latin typeface="Times New Roman" charset="0"/>
              </a:rPr>
              <a:t>Clin</a:t>
            </a:r>
            <a:r>
              <a:rPr lang="en-US" sz="2400" dirty="0">
                <a:latin typeface="Times New Roman" charset="0"/>
              </a:rPr>
              <a:t> Exp </a:t>
            </a:r>
            <a:r>
              <a:rPr lang="en-US" sz="2400" dirty="0" smtClean="0">
                <a:latin typeface="Times New Roman" charset="0"/>
              </a:rPr>
              <a:t>All 1996)</a:t>
            </a:r>
          </a:p>
          <a:p>
            <a:pPr marL="895350" lvl="1" indent="-319088">
              <a:buClr>
                <a:schemeClr val="accent1"/>
              </a:buClr>
              <a:buSzPct val="80000"/>
            </a:pPr>
            <a:r>
              <a:rPr lang="en-US" sz="2400" dirty="0" smtClean="0">
                <a:latin typeface="Times New Roman" charset="0"/>
              </a:rPr>
              <a:t/>
            </a:r>
            <a:br>
              <a:rPr lang="en-US" sz="2400" dirty="0" smtClean="0">
                <a:latin typeface="Times New Roman" charset="0"/>
              </a:rPr>
            </a:br>
            <a:endParaRPr lang="en-US" sz="24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</a:pPr>
            <a:endParaRPr lang="en-US" sz="24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</a:pPr>
            <a:endParaRPr lang="en-US" sz="24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</a:pPr>
            <a:r>
              <a:rPr lang="en-US" sz="2400" dirty="0">
                <a:latin typeface="Times New Roman" charset="0"/>
              </a:rPr>
              <a:t>*may or may not be FPIES</a:t>
            </a:r>
          </a:p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400" dirty="0">
              <a:latin typeface="Times New Roman" charset="0"/>
            </a:endParaRPr>
          </a:p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400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555" name="Content Placeholder 2"/>
          <p:cNvSpPr txBox="1">
            <a:spLocks/>
          </p:cNvSpPr>
          <p:nvPr/>
        </p:nvSpPr>
        <p:spPr bwMode="auto">
          <a:xfrm>
            <a:off x="228600" y="1524000"/>
            <a:ext cx="8534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</a:pPr>
            <a:r>
              <a:rPr lang="en-US" sz="2400" b="1" dirty="0" smtClean="0">
                <a:latin typeface="Times New Roman" charset="0"/>
              </a:rPr>
              <a:t>Case report: 8 mo male with rice FPIES </a:t>
            </a:r>
            <a:r>
              <a:rPr lang="en-US" sz="2200" b="1" dirty="0" smtClean="0">
                <a:latin typeface="Times New Roman" charset="0"/>
              </a:rPr>
              <a:t>(Mori, </a:t>
            </a:r>
            <a:r>
              <a:rPr lang="en-US" sz="2200" b="1" dirty="0" err="1" smtClean="0">
                <a:latin typeface="Times New Roman" charset="0"/>
              </a:rPr>
              <a:t>Clin</a:t>
            </a:r>
            <a:r>
              <a:rPr lang="en-US" sz="2200" b="1" dirty="0" smtClean="0">
                <a:latin typeface="Times New Roman" charset="0"/>
              </a:rPr>
              <a:t> Dev </a:t>
            </a:r>
            <a:r>
              <a:rPr lang="en-US" sz="2200" b="1" dirty="0" err="1" smtClean="0">
                <a:latin typeface="Times New Roman" charset="0"/>
              </a:rPr>
              <a:t>Imm</a:t>
            </a:r>
            <a:r>
              <a:rPr lang="en-US" sz="2200" b="1" dirty="0" smtClean="0">
                <a:latin typeface="Times New Roman" charset="0"/>
              </a:rPr>
              <a:t> 09)</a:t>
            </a:r>
            <a:br>
              <a:rPr lang="en-US" sz="2200" b="1" dirty="0" smtClean="0">
                <a:latin typeface="Times New Roman" charset="0"/>
              </a:rPr>
            </a:br>
            <a:r>
              <a:rPr lang="en-US" sz="800" b="1" dirty="0" smtClean="0">
                <a:latin typeface="Times New Roman" charset="0"/>
              </a:rPr>
              <a:t> </a:t>
            </a:r>
            <a:endParaRPr lang="en-US" sz="2200" b="1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000" dirty="0" smtClean="0">
                <a:latin typeface="Times New Roman" charset="0"/>
              </a:rPr>
              <a:t>Measured </a:t>
            </a:r>
            <a:r>
              <a:rPr lang="en-US" sz="2000" b="1" dirty="0" smtClean="0">
                <a:latin typeface="Times New Roman" charset="0"/>
              </a:rPr>
              <a:t>IL-4</a:t>
            </a:r>
            <a:r>
              <a:rPr lang="en-US" sz="2000" dirty="0" smtClean="0">
                <a:latin typeface="Times New Roman" charset="0"/>
              </a:rPr>
              <a:t>, </a:t>
            </a:r>
            <a:r>
              <a:rPr lang="en-US" sz="2000" b="1" dirty="0" smtClean="0">
                <a:latin typeface="Times New Roman" charset="0"/>
              </a:rPr>
              <a:t>IFN-γ</a:t>
            </a:r>
            <a:r>
              <a:rPr lang="en-US" sz="2000" dirty="0" smtClean="0">
                <a:latin typeface="Times New Roman" charset="0"/>
              </a:rPr>
              <a:t>, </a:t>
            </a:r>
            <a:r>
              <a:rPr lang="en-US" sz="2000" b="1" dirty="0" smtClean="0">
                <a:latin typeface="Times New Roman" charset="0"/>
              </a:rPr>
              <a:t>IL-10</a:t>
            </a:r>
            <a:r>
              <a:rPr lang="en-US" sz="2000" dirty="0" smtClean="0">
                <a:latin typeface="Times New Roman" charset="0"/>
              </a:rPr>
              <a:t> expression by peripheral blood T-cells </a:t>
            </a:r>
            <a:br>
              <a:rPr lang="en-US" sz="2000" dirty="0" smtClean="0">
                <a:latin typeface="Times New Roman" charset="0"/>
              </a:rPr>
            </a:br>
            <a:r>
              <a:rPr lang="en-US" sz="2000" dirty="0" smtClean="0">
                <a:latin typeface="Times New Roman" charset="0"/>
              </a:rPr>
              <a:t>pre/post a positive challenge (at 8 mo) and negative challenge (at 14 mo)</a:t>
            </a:r>
            <a:br>
              <a:rPr lang="en-US" sz="2000" dirty="0" smtClean="0">
                <a:latin typeface="Times New Roman" charset="0"/>
              </a:rPr>
            </a:br>
            <a:r>
              <a:rPr lang="en-US" sz="800" dirty="0" smtClean="0">
                <a:latin typeface="Times New Roman" charset="0"/>
              </a:rPr>
              <a:t> </a:t>
            </a:r>
            <a:endParaRPr lang="en-US" sz="20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000" dirty="0" smtClean="0">
                <a:latin typeface="Times New Roman" charset="0"/>
              </a:rPr>
              <a:t>4 hours after positive challenge: vomiting, diarrhea, lethargy requiring IVF resuscitation.  </a:t>
            </a:r>
            <a:endParaRPr lang="en-US" sz="2000" dirty="0">
              <a:latin typeface="Times New Roma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b="26102"/>
          <a:stretch>
            <a:fillRect/>
          </a:stretch>
        </p:blipFill>
        <p:spPr>
          <a:xfrm>
            <a:off x="228600" y="3733800"/>
            <a:ext cx="7713632" cy="30223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/>
          </a:blip>
          <a:srcRect l="4839" b="13356"/>
          <a:stretch>
            <a:fillRect/>
          </a:stretch>
        </p:blipFill>
        <p:spPr>
          <a:xfrm>
            <a:off x="1345880" y="3634653"/>
            <a:ext cx="6526494" cy="2766147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381000" y="3581400"/>
            <a:ext cx="838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001000" y="3886200"/>
            <a:ext cx="8382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Pre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01000" y="4488873"/>
            <a:ext cx="838200" cy="457200"/>
          </a:xfrm>
          <a:prstGeom prst="rect">
            <a:avLst/>
          </a:prstGeom>
          <a:blipFill rotWithShape="1"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Post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01000" y="5105400"/>
            <a:ext cx="838200" cy="1143000"/>
          </a:xfrm>
          <a:prstGeom prst="rect">
            <a:avLst/>
          </a:prstGeom>
          <a:solidFill>
            <a:srgbClr val="CC0000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700" b="1" dirty="0" smtClean="0">
                <a:solidFill>
                  <a:schemeClr val="bg1"/>
                </a:solidFill>
                <a:latin typeface="+mj-lt"/>
              </a:rPr>
              <a:t>+</a:t>
            </a:r>
            <a:r>
              <a:rPr lang="en-US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j-lt"/>
              </a:rPr>
            </a:br>
            <a:r>
              <a:rPr lang="en-US" b="1" dirty="0" smtClean="0">
                <a:solidFill>
                  <a:srgbClr val="FFFFFF"/>
                </a:solidFill>
                <a:latin typeface="+mj-lt"/>
              </a:rPr>
              <a:t>8 mo</a:t>
            </a:r>
            <a:endParaRPr lang="en-US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01000" y="5105400"/>
            <a:ext cx="838200" cy="1143000"/>
          </a:xfrm>
          <a:prstGeom prst="rect">
            <a:avLst/>
          </a:prstGeom>
          <a:solidFill>
            <a:srgbClr val="CC0000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>
                <a:solidFill>
                  <a:schemeClr val="bg1"/>
                </a:solidFill>
                <a:latin typeface="+mj-lt"/>
              </a:rPr>
              <a:t>Neg</a:t>
            </a:r>
            <a:r>
              <a:rPr lang="en-US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j-lt"/>
              </a:rPr>
            </a:br>
            <a:r>
              <a:rPr lang="en-US" sz="1600" b="1" dirty="0" smtClean="0">
                <a:solidFill>
                  <a:srgbClr val="FFFFFF"/>
                </a:solidFill>
                <a:latin typeface="+mj-lt"/>
              </a:rPr>
              <a:t>14 mo</a:t>
            </a:r>
            <a:endParaRPr lang="en-US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6477000" y="2362200"/>
            <a:ext cx="990600" cy="1600200"/>
          </a:xfrm>
          <a:prstGeom prst="downArrow">
            <a:avLst/>
          </a:prstGeom>
          <a:solidFill>
            <a:srgbClr val="CC0000"/>
          </a:solidFill>
          <a:ln>
            <a:solidFill>
              <a:srgbClr val="CC0000"/>
            </a:solidFill>
          </a:ln>
          <a:effectLst>
            <a:outerShdw blurRad="53975" dist="38100" dir="366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FPIES - Overview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3505200" cy="3276600"/>
          </a:xfrm>
        </p:spPr>
        <p:txBody>
          <a:bodyPr/>
          <a:lstStyle/>
          <a:p>
            <a:pPr eaLnBrk="1" hangingPunct="1"/>
            <a:r>
              <a:rPr lang="en-US" sz="2200" b="1" dirty="0"/>
              <a:t>Enterocolitis after ingestion of a</a:t>
            </a:r>
            <a:r>
              <a:rPr lang="en-US" sz="2200" b="1" dirty="0" smtClean="0"/>
              <a:t> specific </a:t>
            </a:r>
            <a:r>
              <a:rPr lang="en-US" sz="2200" b="1" dirty="0"/>
              <a:t>food protein.</a:t>
            </a:r>
            <a:r>
              <a:rPr lang="en-US" sz="2200" dirty="0"/>
              <a:t/>
            </a:r>
            <a:br>
              <a:rPr lang="en-US" sz="2200" dirty="0"/>
            </a:br>
            <a:endParaRPr lang="en-US" sz="2200" dirty="0"/>
          </a:p>
          <a:p>
            <a:pPr eaLnBrk="1" hangingPunct="1"/>
            <a:r>
              <a:rPr lang="en-US" sz="2200" b="1" dirty="0"/>
              <a:t>Main symptoms</a:t>
            </a:r>
          </a:p>
          <a:p>
            <a:pPr lvl="1" eaLnBrk="1" hangingPunct="1"/>
            <a:r>
              <a:rPr lang="en-US" sz="2000" dirty="0"/>
              <a:t>Diarrhea – blood </a:t>
            </a:r>
            <a:r>
              <a:rPr lang="en-US" sz="2400" dirty="0"/>
              <a:t>(</a:t>
            </a:r>
            <a:r>
              <a:rPr lang="en-US" sz="2400" b="1" dirty="0"/>
              <a:t>+</a:t>
            </a:r>
            <a:r>
              <a:rPr lang="en-US" sz="2400" dirty="0"/>
              <a:t>)</a:t>
            </a:r>
          </a:p>
          <a:p>
            <a:pPr lvl="1" eaLnBrk="1" hangingPunct="1"/>
            <a:r>
              <a:rPr lang="en-US" sz="2000" dirty="0"/>
              <a:t>Vomiting</a:t>
            </a:r>
          </a:p>
          <a:p>
            <a:pPr lvl="1" eaLnBrk="1" hangingPunct="1"/>
            <a:r>
              <a:rPr lang="en-US" sz="2000" dirty="0"/>
              <a:t>Hypotension/shock</a:t>
            </a:r>
          </a:p>
          <a:p>
            <a:pPr lvl="1" eaLnBrk="1" hangingPunct="1"/>
            <a:r>
              <a:rPr lang="en-US" sz="2000" dirty="0"/>
              <a:t>Failure to thrive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886200" y="1600200"/>
            <a:ext cx="51054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810000" y="5029200"/>
            <a:ext cx="46482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j-lt"/>
              </a:rPr>
              <a:t>FPIES </a:t>
            </a:r>
            <a:r>
              <a:rPr lang="en-US" sz="1200" dirty="0" smtClean="0">
                <a:latin typeface="+mj-lt"/>
              </a:rPr>
              <a:t>stools (Kabuki, </a:t>
            </a:r>
            <a:r>
              <a:rPr lang="en-US" sz="1200" dirty="0" err="1">
                <a:latin typeface="+mj-lt"/>
              </a:rPr>
              <a:t>Allergol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 smtClean="0">
                <a:latin typeface="+mj-lt"/>
              </a:rPr>
              <a:t>Int</a:t>
            </a:r>
            <a:r>
              <a:rPr lang="en-US" sz="1200" dirty="0" smtClean="0">
                <a:latin typeface="+mj-lt"/>
              </a:rPr>
              <a:t> 2007)</a:t>
            </a:r>
            <a:endParaRPr lang="en-US" sz="1200" dirty="0">
              <a:latin typeface="+mj-lt"/>
            </a:endParaRPr>
          </a:p>
        </p:txBody>
      </p:sp>
      <p:sp>
        <p:nvSpPr>
          <p:cNvPr id="9222" name="Content Placeholder 2"/>
          <p:cNvSpPr txBox="1">
            <a:spLocks/>
          </p:cNvSpPr>
          <p:nvPr/>
        </p:nvSpPr>
        <p:spPr bwMode="auto">
          <a:xfrm>
            <a:off x="381000" y="54864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</a:rPr>
              <a:t>Symptoms resolve with removal of allergen from diet.</a:t>
            </a:r>
            <a:endParaRPr lang="en-US" sz="2200" dirty="0" smtClean="0">
              <a:latin typeface="Times New Roman" charset="0"/>
            </a:endParaRPr>
          </a:p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200" i="1" dirty="0" smtClean="0">
                <a:latin typeface="Times New Roman" charset="0"/>
              </a:rPr>
              <a:t>Usually</a:t>
            </a:r>
            <a:r>
              <a:rPr lang="en-US" sz="2200" dirty="0" smtClean="0">
                <a:latin typeface="Times New Roman" charset="0"/>
              </a:rPr>
              <a:t> presents </a:t>
            </a:r>
            <a:r>
              <a:rPr lang="en-US" sz="2200" dirty="0">
                <a:latin typeface="Times New Roman" charset="0"/>
              </a:rPr>
              <a:t>in neonates and infants, “outgrown” by</a:t>
            </a:r>
            <a:r>
              <a:rPr lang="en-US" sz="2200" dirty="0" smtClean="0">
                <a:latin typeface="Times New Roman" charset="0"/>
              </a:rPr>
              <a:t> 3 </a:t>
            </a:r>
            <a:r>
              <a:rPr lang="en-US" sz="2200" dirty="0">
                <a:latin typeface="Times New Roman" charset="0"/>
              </a:rPr>
              <a:t>years.</a:t>
            </a:r>
          </a:p>
        </p:txBody>
      </p:sp>
      <p:sp>
        <p:nvSpPr>
          <p:cNvPr id="9223" name="Rectangle 10"/>
          <p:cNvSpPr>
            <a:spLocks noChangeArrowheads="1"/>
          </p:cNvSpPr>
          <p:nvPr/>
        </p:nvSpPr>
        <p:spPr bwMode="auto">
          <a:xfrm>
            <a:off x="7010400" y="6519863"/>
            <a:ext cx="21336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 err="1" smtClean="0">
                <a:latin typeface="Times New Roman" charset="0"/>
              </a:rPr>
              <a:t>Sicherer</a:t>
            </a:r>
            <a:r>
              <a:rPr lang="en-US" sz="1600" dirty="0" smtClean="0">
                <a:latin typeface="Times New Roman" charset="0"/>
              </a:rPr>
              <a:t>, </a:t>
            </a:r>
            <a:r>
              <a:rPr lang="en-US" sz="1600" dirty="0">
                <a:latin typeface="Times New Roman" charset="0"/>
              </a:rPr>
              <a:t>J </a:t>
            </a:r>
            <a:r>
              <a:rPr lang="en-US" sz="1600" dirty="0" err="1">
                <a:latin typeface="Times New Roman" charset="0"/>
              </a:rPr>
              <a:t>Pediatr</a:t>
            </a:r>
            <a:r>
              <a:rPr lang="en-US" sz="1600" dirty="0">
                <a:latin typeface="Times New Roman" charset="0"/>
              </a:rPr>
              <a:t> </a:t>
            </a:r>
            <a:r>
              <a:rPr lang="en-US" sz="1600" dirty="0" smtClean="0">
                <a:latin typeface="Times New Roman" charset="0"/>
              </a:rPr>
              <a:t>1998</a:t>
            </a:r>
            <a:endParaRPr lang="en-US" sz="1600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555" name="Content Placeholder 2"/>
          <p:cNvSpPr txBox="1">
            <a:spLocks/>
          </p:cNvSpPr>
          <p:nvPr/>
        </p:nvSpPr>
        <p:spPr bwMode="auto">
          <a:xfrm>
            <a:off x="228600" y="1524000"/>
            <a:ext cx="8458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</a:pPr>
            <a:r>
              <a:rPr lang="en-US" sz="2200" b="1" dirty="0" smtClean="0">
                <a:latin typeface="Times New Roman" charset="0"/>
              </a:rPr>
              <a:t>Duodenal biopsy of 28 infants (mean 49 days) with active cow’s milk FPIES (Chung, JACI 02)</a:t>
            </a:r>
            <a:br>
              <a:rPr lang="en-US" sz="2200" b="1" dirty="0" smtClean="0">
                <a:latin typeface="Times New Roman" charset="0"/>
              </a:rPr>
            </a:br>
            <a:r>
              <a:rPr lang="en-US" sz="800" b="1" dirty="0" smtClean="0">
                <a:latin typeface="Times New Roman" charset="0"/>
              </a:rPr>
              <a:t> </a:t>
            </a:r>
            <a:endParaRPr lang="en-US" sz="2200" b="1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000" dirty="0" err="1" smtClean="0">
                <a:latin typeface="Times New Roman" charset="0"/>
              </a:rPr>
              <a:t>Dx</a:t>
            </a:r>
            <a:r>
              <a:rPr lang="en-US" sz="2000" dirty="0" smtClean="0">
                <a:latin typeface="Times New Roman" charset="0"/>
              </a:rPr>
              <a:t> confirmed by challenge; compared to 10 controls</a:t>
            </a:r>
          </a:p>
          <a:p>
            <a:pPr marL="1352550" lvl="2" indent="-319088">
              <a:buClr>
                <a:schemeClr val="accent1"/>
              </a:buClr>
              <a:buSzPct val="80000"/>
            </a:pPr>
            <a:endParaRPr lang="en-US" sz="2000" dirty="0" smtClean="0">
              <a:latin typeface="Times New Roman" charset="0"/>
            </a:endParaRPr>
          </a:p>
          <a:p>
            <a:pPr marL="1352550" lvl="2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000" dirty="0" smtClean="0">
              <a:latin typeface="Times New Roman" charset="0"/>
            </a:endParaRPr>
          </a:p>
          <a:p>
            <a:pPr marL="1352550" lvl="2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000" dirty="0" smtClean="0">
              <a:latin typeface="Times New Roman" charset="0"/>
            </a:endParaRPr>
          </a:p>
          <a:p>
            <a:pPr marL="895350" lvl="1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000" dirty="0">
              <a:latin typeface="Times New Roman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2819400"/>
          <a:ext cx="8686800" cy="391273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362200"/>
                <a:gridCol w="3276600"/>
                <a:gridCol w="3048000"/>
              </a:tblGrid>
              <a:tr h="41902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Specimen stained</a:t>
                      </a:r>
                      <a:r>
                        <a:rPr lang="en-US" sz="1600" baseline="0" dirty="0" smtClean="0">
                          <a:latin typeface="+mj-lt"/>
                        </a:rPr>
                        <a:t> for: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Relevance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Result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9050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+mj-lt"/>
                        </a:rPr>
                        <a:t>TNF-α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Inflammatory cytokine, </a:t>
                      </a:r>
                    </a:p>
                    <a:p>
                      <a:r>
                        <a:rPr lang="en-US" sz="1800" b="1" baseline="0" dirty="0" smtClean="0">
                          <a:latin typeface="Wingdings 3" charset="2"/>
                          <a:ea typeface="ＭＳ ゴシック"/>
                          <a:cs typeface="Wingdings 3" charset="2"/>
                        </a:rPr>
                        <a:t>5</a:t>
                      </a:r>
                      <a:r>
                        <a:rPr lang="en-US" sz="1800" baseline="0" dirty="0" smtClean="0">
                          <a:latin typeface="+mj-lt"/>
                        </a:rPr>
                        <a:t>GI permeability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Markedly</a:t>
                      </a:r>
                      <a:r>
                        <a:rPr lang="en-US" sz="1800" baseline="0" dirty="0" smtClean="0">
                          <a:latin typeface="+mj-lt"/>
                        </a:rPr>
                        <a:t> </a:t>
                      </a:r>
                      <a:r>
                        <a:rPr lang="en-US" sz="1800" b="1" baseline="0" dirty="0" smtClean="0">
                          <a:latin typeface="Wingdings 3" charset="2"/>
                          <a:ea typeface="ＭＳ ゴシック"/>
                          <a:cs typeface="Wingdings 3" charset="2"/>
                        </a:rPr>
                        <a:t>5</a:t>
                      </a:r>
                      <a:r>
                        <a:rPr lang="en-US" sz="1800" baseline="0" dirty="0" smtClean="0">
                          <a:latin typeface="+mj-lt"/>
                        </a:rPr>
                        <a:t> in FPIES (pos. corr. with villous atrophy); absent in controls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95257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+mj-lt"/>
                        </a:rPr>
                        <a:t>TGF-β1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latin typeface="Wingdings 3" charset="2"/>
                          <a:ea typeface="ＭＳ ゴシック"/>
                          <a:cs typeface="Wingdings 3" charset="2"/>
                        </a:rPr>
                        <a:t>6</a:t>
                      </a:r>
                      <a:r>
                        <a:rPr lang="en-US" sz="1800" baseline="0" dirty="0" smtClean="0">
                          <a:latin typeface="+mj-lt"/>
                        </a:rPr>
                        <a:t>T-cell inflammation (via </a:t>
                      </a:r>
                      <a:r>
                        <a:rPr lang="en-US" sz="1800" baseline="0" dirty="0" err="1" smtClean="0">
                          <a:latin typeface="+mj-lt"/>
                        </a:rPr>
                        <a:t>Treg</a:t>
                      </a:r>
                      <a:r>
                        <a:rPr lang="en-US" sz="1800" baseline="0" dirty="0" smtClean="0">
                          <a:latin typeface="+mj-lt"/>
                        </a:rPr>
                        <a:t>?); </a:t>
                      </a:r>
                      <a:r>
                        <a:rPr lang="en-US" sz="1800" baseline="0" dirty="0" smtClean="0">
                          <a:latin typeface="Wingdings 3" charset="2"/>
                          <a:ea typeface="ＭＳ ゴシック"/>
                          <a:cs typeface="Wingdings 3" charset="2"/>
                        </a:rPr>
                        <a:t>5</a:t>
                      </a:r>
                      <a:r>
                        <a:rPr lang="en-US" sz="1800" baseline="0" dirty="0" smtClean="0">
                          <a:latin typeface="+mj-lt"/>
                        </a:rPr>
                        <a:t> with gut maturation, secreted in breast milk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Low in FPIES &amp; control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9050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+mj-lt"/>
                        </a:rPr>
                        <a:t>TGF</a:t>
                      </a:r>
                      <a:r>
                        <a:rPr lang="en-US" sz="2000" b="1" baseline="0" dirty="0" smtClean="0">
                          <a:latin typeface="+mj-lt"/>
                        </a:rPr>
                        <a:t>-</a:t>
                      </a:r>
                      <a:r>
                        <a:rPr lang="en-US" sz="2000" b="1" dirty="0" smtClean="0">
                          <a:latin typeface="+mj-lt"/>
                        </a:rPr>
                        <a:t>β</a:t>
                      </a:r>
                      <a:r>
                        <a:rPr lang="en-US" sz="2000" b="1" baseline="0" dirty="0" smtClean="0">
                          <a:latin typeface="+mj-lt"/>
                        </a:rPr>
                        <a:t> RI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High affinity receptors for </a:t>
                      </a:r>
                      <a:br>
                        <a:rPr lang="en-US" sz="1800" dirty="0" smtClean="0">
                          <a:latin typeface="+mj-lt"/>
                        </a:rPr>
                      </a:br>
                      <a:r>
                        <a:rPr lang="en-US" sz="1800" dirty="0" smtClean="0">
                          <a:latin typeface="+mj-lt"/>
                        </a:rPr>
                        <a:t>TGF-β1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Low in</a:t>
                      </a:r>
                      <a:r>
                        <a:rPr lang="en-US" sz="1800" baseline="0" dirty="0" smtClean="0">
                          <a:latin typeface="+mj-lt"/>
                        </a:rPr>
                        <a:t> most FPIES 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vs. control (&amp; neg. corr. with villous atrophy)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  <a:tr h="71233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+mj-lt"/>
                        </a:rPr>
                        <a:t>TGF-β R</a:t>
                      </a:r>
                      <a:r>
                        <a:rPr lang="en-US" sz="2000" b="1" baseline="0" dirty="0" smtClean="0">
                          <a:latin typeface="+mj-lt"/>
                        </a:rPr>
                        <a:t>II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No difference between FPIES</a:t>
                      </a:r>
                      <a:r>
                        <a:rPr lang="en-US" sz="1800" baseline="0" dirty="0" smtClean="0">
                          <a:latin typeface="+mj-lt"/>
                        </a:rPr>
                        <a:t> and control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4825"/>
            <a:ext cx="8458200" cy="2187575"/>
          </a:xfrm>
        </p:spPr>
        <p:txBody>
          <a:bodyPr/>
          <a:lstStyle/>
          <a:p>
            <a:r>
              <a:rPr lang="en-US" sz="2400" b="1" dirty="0" err="1" smtClean="0"/>
              <a:t>Eosinophilic</a:t>
            </a:r>
            <a:r>
              <a:rPr lang="en-US" sz="2400" b="1" dirty="0" smtClean="0"/>
              <a:t> Inflammation Is Prominent In FPIES – </a:t>
            </a:r>
            <a:br>
              <a:rPr lang="en-US" sz="2400" b="1" dirty="0" smtClean="0"/>
            </a:br>
            <a:r>
              <a:rPr lang="en-US" sz="2400" b="1" dirty="0" smtClean="0"/>
              <a:t>Multi-center Case-series Study </a:t>
            </a:r>
            <a:r>
              <a:rPr lang="en-US" sz="2400" dirty="0" smtClean="0"/>
              <a:t>(Nomura, JACI Abstract 2009)</a:t>
            </a:r>
          </a:p>
          <a:p>
            <a:pPr lvl="1"/>
            <a:r>
              <a:rPr lang="en-US" sz="2100" dirty="0" smtClean="0"/>
              <a:t>Included </a:t>
            </a:r>
            <a:r>
              <a:rPr lang="en-US" sz="2100" b="1" dirty="0" smtClean="0"/>
              <a:t>114</a:t>
            </a:r>
            <a:r>
              <a:rPr lang="en-US" sz="2100" dirty="0" smtClean="0"/>
              <a:t> patients (inclusion criteria did not require challenge)</a:t>
            </a:r>
          </a:p>
          <a:p>
            <a:pPr lvl="1"/>
            <a:r>
              <a:rPr lang="en-US" sz="2100" dirty="0" smtClean="0"/>
              <a:t>Peripheral blood eosinophils &gt;20% in 50% of patients</a:t>
            </a:r>
          </a:p>
          <a:p>
            <a:pPr lvl="1"/>
            <a:r>
              <a:rPr lang="en-US" sz="2100" dirty="0" smtClean="0"/>
              <a:t>Stool </a:t>
            </a:r>
            <a:r>
              <a:rPr lang="en-US" sz="2100" dirty="0" err="1" smtClean="0"/>
              <a:t>eos</a:t>
            </a:r>
            <a:r>
              <a:rPr lang="en-US" sz="2100" dirty="0" smtClean="0"/>
              <a:t> in 69%</a:t>
            </a:r>
            <a:endParaRPr lang="en-US" sz="21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152400"/>
            <a:ext cx="1600200" cy="1066800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4191000"/>
            <a:ext cx="8382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marL="438150" lvl="0" indent="-319088" eaLnBrk="0" hangingPunct="0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400" b="1" dirty="0" smtClean="0">
                <a:latin typeface="+mn-lt"/>
              </a:rPr>
              <a:t>Elevation of Fecal </a:t>
            </a:r>
            <a:r>
              <a:rPr lang="en-US" sz="2400" b="1" dirty="0" err="1" smtClean="0">
                <a:latin typeface="+mn-lt"/>
              </a:rPr>
              <a:t>Eosinophil</a:t>
            </a:r>
            <a:r>
              <a:rPr lang="en-US" sz="2400" b="1" dirty="0" smtClean="0">
                <a:latin typeface="+mn-lt"/>
              </a:rPr>
              <a:t>-Derived Neurotoxin in FPIES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(Nomura, JACI Abstract 2010)</a:t>
            </a:r>
          </a:p>
          <a:p>
            <a:pPr marL="730250" lvl="1" indent="-2730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charset="2"/>
              <a:buChar char=""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Included 38 controls</a:t>
            </a:r>
            <a:r>
              <a:rPr kumimoji="0" lang="en-US" sz="2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vs.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</a:t>
            </a: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6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</a:t>
            </a:r>
            <a:r>
              <a:rPr lang="en-US" sz="2100" dirty="0" smtClean="0">
                <a:latin typeface="+mn-lt"/>
                <a:ea typeface="ＭＳ Ｐゴシック" charset="-128"/>
              </a:rPr>
              <a:t>FPIES (inclusion criteria did not require challenge)</a:t>
            </a:r>
          </a:p>
          <a:p>
            <a:pPr marL="730250" lvl="1" indent="-2730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charset="2"/>
              <a:buChar char=""/>
            </a:pPr>
            <a:r>
              <a:rPr lang="en-US" sz="2100" b="1" dirty="0" smtClean="0">
                <a:latin typeface="+mn-lt"/>
                <a:ea typeface="ＭＳ Ｐゴシック" charset="-128"/>
              </a:rPr>
              <a:t>1.4% </a:t>
            </a:r>
            <a:r>
              <a:rPr lang="en-US" sz="2100" dirty="0" smtClean="0">
                <a:latin typeface="+mn-lt"/>
                <a:ea typeface="ＭＳ Ｐゴシック" charset="-128"/>
              </a:rPr>
              <a:t>of controls with EDN &gt; 20 </a:t>
            </a:r>
            <a:r>
              <a:rPr lang="en-US" sz="2100" dirty="0" err="1" smtClean="0">
                <a:latin typeface="+mn-lt"/>
                <a:ea typeface="ＭＳ Ｐゴシック" charset="-128"/>
              </a:rPr>
              <a:t>ng/g</a:t>
            </a:r>
            <a:r>
              <a:rPr lang="en-US" sz="2100" dirty="0" smtClean="0">
                <a:latin typeface="+mn-lt"/>
                <a:ea typeface="ＭＳ Ｐゴシック" charset="-128"/>
              </a:rPr>
              <a:t>; </a:t>
            </a:r>
            <a:r>
              <a:rPr lang="en-US" sz="2100" b="1" dirty="0" smtClean="0">
                <a:latin typeface="+mn-lt"/>
                <a:ea typeface="ＭＳ Ｐゴシック" charset="-128"/>
              </a:rPr>
              <a:t>83%</a:t>
            </a:r>
            <a:r>
              <a:rPr lang="en-US" sz="2100" dirty="0" smtClean="0">
                <a:latin typeface="+mn-lt"/>
                <a:ea typeface="ＭＳ Ｐゴシック" charset="-128"/>
              </a:rPr>
              <a:t> of FPIES (with clinical </a:t>
            </a:r>
            <a:r>
              <a:rPr lang="en-US" sz="2100" dirty="0" err="1" smtClean="0">
                <a:latin typeface="+mn-lt"/>
                <a:ea typeface="ＭＳ Ｐゴシック" charset="-128"/>
              </a:rPr>
              <a:t>sx</a:t>
            </a:r>
            <a:r>
              <a:rPr lang="en-US" sz="2100" dirty="0" smtClean="0">
                <a:latin typeface="+mn-lt"/>
                <a:ea typeface="ＭＳ Ｐゴシック" charset="-128"/>
              </a:rPr>
              <a:t> present) had EDN &gt; 20 </a:t>
            </a:r>
            <a:r>
              <a:rPr lang="en-US" sz="2100" dirty="0" err="1" smtClean="0">
                <a:latin typeface="+mn-lt"/>
                <a:ea typeface="ＭＳ Ｐゴシック" charset="-128"/>
              </a:rPr>
              <a:t>ng/g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685800" y="228600"/>
          <a:ext cx="7924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Pathophysiology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457200" y="1774825"/>
            <a:ext cx="5410200" cy="4625975"/>
          </a:xfrm>
        </p:spPr>
        <p:txBody>
          <a:bodyPr/>
          <a:lstStyle/>
          <a:p>
            <a:r>
              <a:rPr lang="en-US" b="1" dirty="0" smtClean="0"/>
              <a:t>Toxic appearing infant with poor perfusion and bloody diarrhea….</a:t>
            </a:r>
          </a:p>
          <a:p>
            <a:pPr lvl="1"/>
            <a:r>
              <a:rPr lang="en-US" dirty="0" smtClean="0"/>
              <a:t>Sepsis, NEC</a:t>
            </a:r>
          </a:p>
          <a:p>
            <a:pPr lvl="1"/>
            <a:r>
              <a:rPr lang="en-US" dirty="0" smtClean="0"/>
              <a:t>Surgical emergency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474250"/>
            <a:ext cx="3269361" cy="5403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698625"/>
            <a:ext cx="8229600" cy="2187575"/>
          </a:xfrm>
        </p:spPr>
        <p:txBody>
          <a:bodyPr/>
          <a:lstStyle/>
          <a:p>
            <a:pPr eaLnBrk="1" hangingPunct="1"/>
            <a:r>
              <a:rPr lang="en-US" sz="2200" b="1" dirty="0"/>
              <a:t>Infection:</a:t>
            </a:r>
            <a:r>
              <a:rPr lang="en-US" sz="2200" dirty="0"/>
              <a:t> NEC, bacterial </a:t>
            </a:r>
            <a:r>
              <a:rPr lang="en-US" sz="2200" dirty="0" err="1"/>
              <a:t>enterocolitis</a:t>
            </a:r>
            <a:r>
              <a:rPr lang="en-US" sz="2200" dirty="0"/>
              <a:t> (SSYCE), rotavirus</a:t>
            </a:r>
          </a:p>
          <a:p>
            <a:pPr eaLnBrk="1" hangingPunct="1"/>
            <a:r>
              <a:rPr lang="en-US" sz="2200" b="1" dirty="0"/>
              <a:t>Anatomic:</a:t>
            </a:r>
            <a:r>
              <a:rPr lang="en-US" sz="2200" dirty="0"/>
              <a:t> </a:t>
            </a:r>
            <a:r>
              <a:rPr lang="en-US" sz="2200" dirty="0" err="1"/>
              <a:t>volvulus</a:t>
            </a:r>
            <a:r>
              <a:rPr lang="en-US" sz="2200" dirty="0"/>
              <a:t>, </a:t>
            </a:r>
            <a:r>
              <a:rPr lang="en-US" sz="2200" dirty="0" err="1"/>
              <a:t>Meckel’s</a:t>
            </a:r>
            <a:r>
              <a:rPr lang="en-US" sz="2200" dirty="0"/>
              <a:t>, AVM, </a:t>
            </a:r>
            <a:r>
              <a:rPr lang="en-US" sz="2200" dirty="0" err="1" smtClean="0"/>
              <a:t>intussusception</a:t>
            </a:r>
            <a:r>
              <a:rPr lang="en-US" sz="2200" dirty="0" smtClean="0"/>
              <a:t>, anal fissure</a:t>
            </a:r>
          </a:p>
          <a:p>
            <a:pPr eaLnBrk="1" hangingPunct="1"/>
            <a:r>
              <a:rPr lang="en-US" sz="2200" b="1" dirty="0"/>
              <a:t>Hematologic:</a:t>
            </a:r>
            <a:r>
              <a:rPr lang="en-US" sz="2200" dirty="0"/>
              <a:t> </a:t>
            </a:r>
            <a:r>
              <a:rPr lang="en-US" sz="2200" dirty="0" err="1" smtClean="0"/>
              <a:t>coagulopathy</a:t>
            </a:r>
            <a:r>
              <a:rPr lang="en-US" sz="2200" dirty="0" smtClean="0"/>
              <a:t>, HDN</a:t>
            </a:r>
          </a:p>
          <a:p>
            <a:pPr eaLnBrk="1" hangingPunct="1"/>
            <a:r>
              <a:rPr lang="en-US" sz="2200" b="1" dirty="0" smtClean="0"/>
              <a:t>Allergic:</a:t>
            </a:r>
            <a:r>
              <a:rPr lang="en-US" sz="2200" dirty="0" smtClean="0"/>
              <a:t> </a:t>
            </a:r>
            <a:r>
              <a:rPr lang="en-US" sz="2200" dirty="0" err="1" smtClean="0"/>
              <a:t>eosinophilic</a:t>
            </a:r>
            <a:r>
              <a:rPr lang="en-US" sz="2200" dirty="0" smtClean="0"/>
              <a:t> </a:t>
            </a:r>
            <a:r>
              <a:rPr lang="en-US" sz="2200" dirty="0" err="1" smtClean="0"/>
              <a:t>gastroenteropathies</a:t>
            </a:r>
            <a:r>
              <a:rPr lang="en-US" sz="2200" dirty="0" smtClean="0"/>
              <a:t>, food protein-induced </a:t>
            </a:r>
            <a:r>
              <a:rPr lang="en-US" sz="2200" dirty="0" err="1" smtClean="0"/>
              <a:t>proctocolitis</a:t>
            </a:r>
            <a:r>
              <a:rPr lang="en-US" sz="2200" dirty="0" smtClean="0"/>
              <a:t>, GI anaphylaxis</a:t>
            </a:r>
          </a:p>
          <a:p>
            <a:pPr eaLnBrk="1" hangingPunct="1"/>
            <a:r>
              <a:rPr lang="en-US" sz="2200" b="1" dirty="0" smtClean="0"/>
              <a:t>Misc:</a:t>
            </a:r>
            <a:r>
              <a:rPr lang="en-US" sz="2200" dirty="0" smtClean="0"/>
              <a:t> swallowed maternal blood</a:t>
            </a: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 eaLnBrk="1" hangingPunct="1"/>
            <a:r>
              <a:rPr lang="en-US" sz="2300" b="1" dirty="0"/>
              <a:t>Index of suspicion of typical cow’s milk protein-induced </a:t>
            </a:r>
            <a:r>
              <a:rPr lang="en-US" sz="2300" b="1" dirty="0" err="1"/>
              <a:t>enterocolitis</a:t>
            </a:r>
            <a:r>
              <a:rPr lang="en-US" sz="2300" b="1" dirty="0"/>
              <a:t> </a:t>
            </a:r>
            <a:r>
              <a:rPr lang="en-US" sz="2300" dirty="0"/>
              <a:t>(</a:t>
            </a:r>
            <a:r>
              <a:rPr lang="en-US" sz="2300" dirty="0" smtClean="0"/>
              <a:t>Hwang, </a:t>
            </a:r>
            <a:r>
              <a:rPr lang="en-US" sz="2300" dirty="0"/>
              <a:t>J Korean Med </a:t>
            </a:r>
            <a:r>
              <a:rPr lang="en-US" sz="2300" dirty="0" err="1"/>
              <a:t>Sci</a:t>
            </a:r>
            <a:r>
              <a:rPr lang="en-US" sz="2300" dirty="0"/>
              <a:t> 2007)</a:t>
            </a:r>
          </a:p>
          <a:p>
            <a:pPr eaLnBrk="1" hangingPunct="1">
              <a:buFont typeface="Wingdings 2" charset="2"/>
              <a:buNone/>
            </a:pPr>
            <a:endParaRPr lang="en-US" sz="2300" dirty="0"/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381000" y="3960813"/>
            <a:ext cx="8382000" cy="1587"/>
          </a:xfrm>
          <a:prstGeom prst="line">
            <a:avLst/>
          </a:prstGeom>
          <a:noFill/>
          <a:ln w="48500" cmpd="thickThin">
            <a:solidFill>
              <a:schemeClr val="accent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200" y="5181600"/>
            <a:ext cx="1447800" cy="646113"/>
          </a:xfrm>
          <a:prstGeom prst="rect">
            <a:avLst/>
          </a:prstGeom>
          <a:gradFill rotWithShape="1">
            <a:gsLst>
              <a:gs pos="0">
                <a:srgbClr val="9F201F"/>
              </a:gs>
              <a:gs pos="55000">
                <a:srgbClr val="BC2827"/>
              </a:gs>
              <a:gs pos="100000">
                <a:srgbClr val="DC302F"/>
              </a:gs>
            </a:gsLst>
            <a:lin ang="16200000"/>
          </a:gradFill>
          <a:ln w="6350" cap="rnd">
            <a:solidFill>
              <a:srgbClr val="C54342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lt1"/>
                </a:solidFill>
                <a:latin typeface="+mj-lt"/>
              </a:rPr>
              <a:t>142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33800" y="5105400"/>
            <a:ext cx="990600" cy="461963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lt1"/>
                </a:solidFill>
                <a:latin typeface="+mj-lt"/>
              </a:rPr>
              <a:t>71%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33800" y="6319838"/>
            <a:ext cx="990600" cy="461962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lt1"/>
                </a:solidFill>
                <a:latin typeface="+mj-lt"/>
              </a:rPr>
              <a:t>17%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62400" y="5715000"/>
            <a:ext cx="990600" cy="461963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lt1"/>
                </a:solidFill>
                <a:latin typeface="+mj-lt"/>
              </a:rPr>
              <a:t>11% </a:t>
            </a:r>
          </a:p>
        </p:txBody>
      </p:sp>
      <p:cxnSp>
        <p:nvCxnSpPr>
          <p:cNvPr id="15" name="Straight Arrow Connector 14"/>
          <p:cNvCxnSpPr>
            <a:cxnSpLocks noChangeShapeType="1"/>
            <a:stCxn id="7" idx="3"/>
            <a:endCxn id="11" idx="1"/>
          </p:cNvCxnSpPr>
          <p:nvPr/>
        </p:nvCxnSpPr>
        <p:spPr bwMode="auto">
          <a:xfrm>
            <a:off x="2286000" y="5505450"/>
            <a:ext cx="1447800" cy="10461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7" name="Straight Arrow Connector 16"/>
          <p:cNvCxnSpPr>
            <a:cxnSpLocks noChangeShapeType="1"/>
            <a:stCxn id="7" idx="3"/>
            <a:endCxn id="10" idx="1"/>
          </p:cNvCxnSpPr>
          <p:nvPr/>
        </p:nvCxnSpPr>
        <p:spPr bwMode="auto">
          <a:xfrm flipV="1">
            <a:off x="2286000" y="5335588"/>
            <a:ext cx="1447800" cy="1698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9" name="Straight Arrow Connector 18"/>
          <p:cNvCxnSpPr>
            <a:cxnSpLocks noChangeShapeType="1"/>
            <a:stCxn id="7" idx="3"/>
            <a:endCxn id="13" idx="1"/>
          </p:cNvCxnSpPr>
          <p:nvPr/>
        </p:nvCxnSpPr>
        <p:spPr bwMode="auto">
          <a:xfrm>
            <a:off x="2286000" y="5505450"/>
            <a:ext cx="1676400" cy="43973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45" name="TextBox 44"/>
          <p:cNvSpPr txBox="1"/>
          <p:nvPr/>
        </p:nvSpPr>
        <p:spPr>
          <a:xfrm>
            <a:off x="609600" y="5867400"/>
            <a:ext cx="19050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j-lt"/>
              </a:rPr>
              <a:t>consecutive infants</a:t>
            </a:r>
            <a:r>
              <a:rPr lang="en-US" sz="1400" b="1" dirty="0" smtClean="0">
                <a:latin typeface="+mj-lt"/>
              </a:rPr>
              <a:t> 15-45 days old admitted </a:t>
            </a:r>
            <a:r>
              <a:rPr lang="en-US" sz="1400" b="1" dirty="0">
                <a:latin typeface="+mj-lt"/>
              </a:rPr>
              <a:t>for vomiting/diarrhea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800600" y="5181600"/>
            <a:ext cx="1652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Infection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029200" y="5791200"/>
            <a:ext cx="2819400" cy="40005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b="1"/>
              <a:t>FPIES (cow’s milk)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800600" y="6324600"/>
            <a:ext cx="11668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Other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09600" y="4140897"/>
            <a:ext cx="7620000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2187575"/>
          </a:xfrm>
        </p:spPr>
        <p:txBody>
          <a:bodyPr/>
          <a:lstStyle/>
          <a:p>
            <a:pPr eaLnBrk="1" hangingPunct="1"/>
            <a:r>
              <a:rPr lang="en-US" sz="2200" b="1" dirty="0" smtClean="0"/>
              <a:t>Infection:</a:t>
            </a:r>
            <a:r>
              <a:rPr lang="en-US" sz="2200" dirty="0" smtClean="0"/>
              <a:t> NEC, bacterial </a:t>
            </a:r>
            <a:r>
              <a:rPr lang="en-US" sz="2200" dirty="0" err="1" smtClean="0"/>
              <a:t>enterocolitis</a:t>
            </a:r>
            <a:r>
              <a:rPr lang="en-US" sz="2200" dirty="0" smtClean="0"/>
              <a:t> (SSYCE), rotavirus</a:t>
            </a:r>
          </a:p>
          <a:p>
            <a:pPr eaLnBrk="1" hangingPunct="1"/>
            <a:r>
              <a:rPr lang="en-US" sz="2200" b="1" dirty="0" smtClean="0"/>
              <a:t>Anatomic:</a:t>
            </a:r>
            <a:r>
              <a:rPr lang="en-US" sz="2200" dirty="0" smtClean="0"/>
              <a:t> </a:t>
            </a:r>
            <a:r>
              <a:rPr lang="en-US" sz="2200" dirty="0" err="1" smtClean="0"/>
              <a:t>volvulus</a:t>
            </a:r>
            <a:r>
              <a:rPr lang="en-US" sz="2200" dirty="0" smtClean="0"/>
              <a:t>, </a:t>
            </a:r>
            <a:r>
              <a:rPr lang="en-US" sz="2200" dirty="0" err="1" smtClean="0"/>
              <a:t>Meckel’s</a:t>
            </a:r>
            <a:r>
              <a:rPr lang="en-US" sz="2200" dirty="0" smtClean="0"/>
              <a:t>, AVM, </a:t>
            </a:r>
            <a:r>
              <a:rPr lang="en-US" sz="2200" dirty="0" err="1" smtClean="0"/>
              <a:t>intussusception</a:t>
            </a:r>
            <a:r>
              <a:rPr lang="en-US" sz="2200" dirty="0" smtClean="0"/>
              <a:t>, anal fissure</a:t>
            </a:r>
          </a:p>
          <a:p>
            <a:pPr eaLnBrk="1" hangingPunct="1"/>
            <a:r>
              <a:rPr lang="en-US" sz="2200" b="1" dirty="0" smtClean="0"/>
              <a:t>Hematologic:</a:t>
            </a:r>
            <a:r>
              <a:rPr lang="en-US" sz="2200" dirty="0" smtClean="0"/>
              <a:t> </a:t>
            </a:r>
            <a:r>
              <a:rPr lang="en-US" sz="2200" dirty="0" err="1" smtClean="0"/>
              <a:t>coagulopathy</a:t>
            </a:r>
            <a:r>
              <a:rPr lang="en-US" sz="2200" dirty="0" smtClean="0"/>
              <a:t>, HDN</a:t>
            </a:r>
          </a:p>
          <a:p>
            <a:pPr eaLnBrk="1" hangingPunct="1"/>
            <a:r>
              <a:rPr lang="en-US" sz="2200" b="1" dirty="0" smtClean="0"/>
              <a:t>Allergic:</a:t>
            </a:r>
            <a:r>
              <a:rPr lang="en-US" sz="2200" dirty="0" smtClean="0"/>
              <a:t> </a:t>
            </a:r>
            <a:r>
              <a:rPr lang="en-US" sz="2200" dirty="0" err="1" smtClean="0"/>
              <a:t>eosinophilic</a:t>
            </a:r>
            <a:r>
              <a:rPr lang="en-US" sz="2200" dirty="0" smtClean="0"/>
              <a:t> </a:t>
            </a:r>
            <a:r>
              <a:rPr lang="en-US" sz="2200" dirty="0" err="1" smtClean="0"/>
              <a:t>gastroenteropathies</a:t>
            </a:r>
            <a:r>
              <a:rPr lang="en-US" sz="2200" dirty="0" smtClean="0"/>
              <a:t>, food protein-induced </a:t>
            </a:r>
            <a:r>
              <a:rPr lang="en-US" sz="2200" dirty="0" err="1" smtClean="0"/>
              <a:t>proctocolitis</a:t>
            </a:r>
            <a:r>
              <a:rPr lang="en-US" sz="2200" dirty="0" smtClean="0"/>
              <a:t>, GI anaphylaxis</a:t>
            </a:r>
          </a:p>
          <a:p>
            <a:pPr eaLnBrk="1" hangingPunct="1"/>
            <a:r>
              <a:rPr lang="en-US" sz="2200" b="1" dirty="0" smtClean="0"/>
              <a:t>Misc:</a:t>
            </a:r>
            <a:r>
              <a:rPr lang="en-US" sz="2200" dirty="0" smtClean="0"/>
              <a:t> swallowed maternal blood</a:t>
            </a: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 eaLnBrk="1" hangingPunct="1"/>
            <a:r>
              <a:rPr lang="en-US" sz="2300" b="1" dirty="0"/>
              <a:t>Index of suspicion of typical cow’s milk protein-induced </a:t>
            </a:r>
            <a:r>
              <a:rPr lang="en-US" sz="2300" b="1" dirty="0" err="1"/>
              <a:t>enterocolitis</a:t>
            </a:r>
            <a:r>
              <a:rPr lang="en-US" sz="2300" b="1" dirty="0"/>
              <a:t> </a:t>
            </a:r>
            <a:r>
              <a:rPr lang="en-US" sz="2300" dirty="0"/>
              <a:t>(</a:t>
            </a:r>
            <a:r>
              <a:rPr lang="en-US" sz="2300" dirty="0" smtClean="0"/>
              <a:t>Hwang, </a:t>
            </a:r>
            <a:r>
              <a:rPr lang="en-US" sz="2300" dirty="0"/>
              <a:t>J Korean Med </a:t>
            </a:r>
            <a:r>
              <a:rPr lang="en-US" sz="2300" dirty="0" err="1"/>
              <a:t>Sci</a:t>
            </a:r>
            <a:r>
              <a:rPr lang="en-US" sz="2300" dirty="0"/>
              <a:t> 2007)</a:t>
            </a:r>
            <a:endParaRPr lang="en-US" sz="1900" dirty="0"/>
          </a:p>
          <a:p>
            <a:pPr eaLnBrk="1" hangingPunct="1">
              <a:buFont typeface="Wingdings 2" charset="2"/>
              <a:buNone/>
            </a:pPr>
            <a:endParaRPr lang="en-US" sz="2300" dirty="0"/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381000" y="3962400"/>
            <a:ext cx="8382000" cy="1587"/>
          </a:xfrm>
          <a:prstGeom prst="line">
            <a:avLst/>
          </a:prstGeom>
          <a:noFill/>
          <a:ln w="48500" cmpd="thickThin">
            <a:solidFill>
              <a:schemeClr val="accent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6" name="TextBox 15"/>
          <p:cNvSpPr txBox="1"/>
          <p:nvPr/>
        </p:nvSpPr>
        <p:spPr>
          <a:xfrm>
            <a:off x="659296" y="5105400"/>
            <a:ext cx="208390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Failure to thrive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26696" y="5105400"/>
            <a:ext cx="185530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latin typeface="+mj-lt"/>
              </a:rPr>
              <a:t>Albumin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9296" y="6172200"/>
            <a:ext cx="2667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latin typeface="+mj-lt"/>
              </a:rPr>
              <a:t>WBC 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count (serum)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78696" y="5105400"/>
            <a:ext cx="2782957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Metabolic acidosis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9296" y="5638800"/>
            <a:ext cx="32004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Eosinophil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count (serum)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88296" y="5638800"/>
            <a:ext cx="14478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latin typeface="+mj-lt"/>
              </a:rPr>
              <a:t>Platelets 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26696" y="5638800"/>
            <a:ext cx="182880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Fecal blood or leukocytes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07296" y="6172200"/>
            <a:ext cx="25908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Arial" charset="0"/>
                <a:sym typeface="Wingdings" charset="2"/>
              </a:rPr>
              <a:t>Methemoglobinemia</a:t>
            </a: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2187575"/>
          </a:xfrm>
        </p:spPr>
        <p:txBody>
          <a:bodyPr/>
          <a:lstStyle/>
          <a:p>
            <a:pPr eaLnBrk="1" hangingPunct="1"/>
            <a:r>
              <a:rPr lang="en-US" sz="2200" b="1" dirty="0" smtClean="0"/>
              <a:t>Infection:</a:t>
            </a:r>
            <a:r>
              <a:rPr lang="en-US" sz="2200" dirty="0" smtClean="0"/>
              <a:t> NEC, bacterial </a:t>
            </a:r>
            <a:r>
              <a:rPr lang="en-US" sz="2200" dirty="0" err="1" smtClean="0"/>
              <a:t>enterocolitis</a:t>
            </a:r>
            <a:r>
              <a:rPr lang="en-US" sz="2200" dirty="0" smtClean="0"/>
              <a:t> (SSYCE), rotavirus</a:t>
            </a:r>
          </a:p>
          <a:p>
            <a:pPr eaLnBrk="1" hangingPunct="1"/>
            <a:r>
              <a:rPr lang="en-US" sz="2200" b="1" dirty="0" smtClean="0"/>
              <a:t>Anatomic:</a:t>
            </a:r>
            <a:r>
              <a:rPr lang="en-US" sz="2200" dirty="0" smtClean="0"/>
              <a:t> </a:t>
            </a:r>
            <a:r>
              <a:rPr lang="en-US" sz="2200" dirty="0" err="1" smtClean="0"/>
              <a:t>volvulus</a:t>
            </a:r>
            <a:r>
              <a:rPr lang="en-US" sz="2200" dirty="0" smtClean="0"/>
              <a:t>, </a:t>
            </a:r>
            <a:r>
              <a:rPr lang="en-US" sz="2200" dirty="0" err="1" smtClean="0"/>
              <a:t>Meckel’s</a:t>
            </a:r>
            <a:r>
              <a:rPr lang="en-US" sz="2200" dirty="0" smtClean="0"/>
              <a:t>, AVM, </a:t>
            </a:r>
            <a:r>
              <a:rPr lang="en-US" sz="2200" dirty="0" err="1" smtClean="0"/>
              <a:t>intussusception</a:t>
            </a:r>
            <a:r>
              <a:rPr lang="en-US" sz="2200" dirty="0" smtClean="0"/>
              <a:t>, anal fissure</a:t>
            </a:r>
          </a:p>
          <a:p>
            <a:pPr eaLnBrk="1" hangingPunct="1"/>
            <a:r>
              <a:rPr lang="en-US" sz="2200" b="1" dirty="0" smtClean="0"/>
              <a:t>Hematologic:</a:t>
            </a:r>
            <a:r>
              <a:rPr lang="en-US" sz="2200" dirty="0" smtClean="0"/>
              <a:t> </a:t>
            </a:r>
            <a:r>
              <a:rPr lang="en-US" sz="2200" dirty="0" err="1" smtClean="0"/>
              <a:t>coagulopathy</a:t>
            </a:r>
            <a:r>
              <a:rPr lang="en-US" sz="2200" dirty="0" smtClean="0"/>
              <a:t>, HDN</a:t>
            </a:r>
          </a:p>
          <a:p>
            <a:pPr eaLnBrk="1" hangingPunct="1"/>
            <a:r>
              <a:rPr lang="en-US" sz="2200" b="1" dirty="0" smtClean="0"/>
              <a:t>Allergic:</a:t>
            </a:r>
            <a:r>
              <a:rPr lang="en-US" sz="2200" dirty="0" smtClean="0"/>
              <a:t> </a:t>
            </a:r>
            <a:r>
              <a:rPr lang="en-US" sz="2200" dirty="0" err="1" smtClean="0"/>
              <a:t>eosinophilic</a:t>
            </a:r>
            <a:r>
              <a:rPr lang="en-US" sz="2200" dirty="0" smtClean="0"/>
              <a:t> </a:t>
            </a:r>
            <a:r>
              <a:rPr lang="en-US" sz="2200" dirty="0" err="1" smtClean="0"/>
              <a:t>gastroenteropathies</a:t>
            </a:r>
            <a:r>
              <a:rPr lang="en-US" sz="2200" dirty="0" smtClean="0"/>
              <a:t>, food protein-induced </a:t>
            </a:r>
            <a:r>
              <a:rPr lang="en-US" sz="2200" dirty="0" err="1" smtClean="0"/>
              <a:t>proctocolitis</a:t>
            </a:r>
            <a:r>
              <a:rPr lang="en-US" sz="2200" dirty="0" smtClean="0"/>
              <a:t>, GI anaphylaxis</a:t>
            </a:r>
          </a:p>
          <a:p>
            <a:pPr eaLnBrk="1" hangingPunct="1"/>
            <a:r>
              <a:rPr lang="en-US" sz="2200" b="1" dirty="0" smtClean="0"/>
              <a:t>Misc:</a:t>
            </a:r>
            <a:r>
              <a:rPr lang="en-US" sz="2200" dirty="0" smtClean="0"/>
              <a:t> swallowed maternal blood</a:t>
            </a: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 eaLnBrk="1" hangingPunct="1"/>
            <a:r>
              <a:rPr lang="en-US" sz="2300" b="1" dirty="0"/>
              <a:t>Index of suspicion of typical cow’s milk protein-induced </a:t>
            </a:r>
            <a:r>
              <a:rPr lang="en-US" sz="2300" b="1" dirty="0" err="1"/>
              <a:t>enterocolitis</a:t>
            </a:r>
            <a:r>
              <a:rPr lang="en-US" sz="2300" b="1" dirty="0"/>
              <a:t> </a:t>
            </a:r>
            <a:r>
              <a:rPr lang="en-US" sz="2300" dirty="0"/>
              <a:t>(Hwang et al, J Korean Med </a:t>
            </a:r>
            <a:r>
              <a:rPr lang="en-US" sz="2300" dirty="0" err="1"/>
              <a:t>Sci</a:t>
            </a:r>
            <a:r>
              <a:rPr lang="en-US" sz="2300" dirty="0"/>
              <a:t> 2007)</a:t>
            </a:r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381000" y="3962400"/>
            <a:ext cx="8382000" cy="1587"/>
          </a:xfrm>
          <a:prstGeom prst="line">
            <a:avLst/>
          </a:prstGeom>
          <a:noFill/>
          <a:ln w="48500" cmpd="thickThin">
            <a:solidFill>
              <a:schemeClr val="accent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6" name="TextBox 15"/>
          <p:cNvSpPr txBox="1"/>
          <p:nvPr/>
        </p:nvSpPr>
        <p:spPr>
          <a:xfrm>
            <a:off x="659296" y="5117068"/>
            <a:ext cx="208390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Failure to thrive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26696" y="5117068"/>
            <a:ext cx="185530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  <a:sym typeface="Wingdings"/>
              </a:rPr>
              <a:t>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Albumin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7653" name="Rectangle 8"/>
          <p:cNvSpPr>
            <a:spLocks noChangeArrowheads="1"/>
          </p:cNvSpPr>
          <p:nvPr/>
        </p:nvSpPr>
        <p:spPr bwMode="auto">
          <a:xfrm>
            <a:off x="609600" y="4191000"/>
            <a:ext cx="7772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38150" indent="-319088">
              <a:buClr>
                <a:schemeClr val="accent1"/>
              </a:buClr>
            </a:pP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Do not </a:t>
            </a:r>
            <a:r>
              <a:rPr lang="en-US" sz="2200" b="1" dirty="0" err="1">
                <a:latin typeface="Times New Roman" charset="0"/>
                <a:ea typeface="Times New Roman" charset="0"/>
                <a:cs typeface="Times New Roman" charset="0"/>
              </a:rPr>
              <a:t>laparotomize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 FPIES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200" dirty="0" err="1" smtClean="0">
                <a:latin typeface="Times New Roman" charset="0"/>
                <a:ea typeface="Times New Roman" charset="0"/>
                <a:cs typeface="Times New Roman" charset="0"/>
              </a:rPr>
              <a:t>Jayasooriya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Ped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Emer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Care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2007)</a:t>
            </a:r>
          </a:p>
          <a:p>
            <a:pPr marL="438150" indent="-319088">
              <a:buClr>
                <a:schemeClr val="accent1"/>
              </a:buClr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“A case of food protein-induced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enterocolitis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syndrome, leading to unnecessary surgery, is presented.”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2187575"/>
          </a:xfrm>
        </p:spPr>
        <p:txBody>
          <a:bodyPr/>
          <a:lstStyle/>
          <a:p>
            <a:pPr eaLnBrk="1" hangingPunct="1"/>
            <a:r>
              <a:rPr lang="en-US" sz="2200" b="1" dirty="0" smtClean="0"/>
              <a:t>Infection:</a:t>
            </a:r>
            <a:r>
              <a:rPr lang="en-US" sz="2200" dirty="0" smtClean="0"/>
              <a:t> NEC, bacterial </a:t>
            </a:r>
            <a:r>
              <a:rPr lang="en-US" sz="2200" dirty="0" err="1" smtClean="0"/>
              <a:t>enterocolitis</a:t>
            </a:r>
            <a:r>
              <a:rPr lang="en-US" sz="2200" dirty="0" smtClean="0"/>
              <a:t> (SSYCE), rotavirus</a:t>
            </a:r>
          </a:p>
          <a:p>
            <a:pPr eaLnBrk="1" hangingPunct="1"/>
            <a:r>
              <a:rPr lang="en-US" sz="2200" b="1" dirty="0" smtClean="0"/>
              <a:t>Anatomic:</a:t>
            </a:r>
            <a:r>
              <a:rPr lang="en-US" sz="2200" dirty="0" smtClean="0"/>
              <a:t> </a:t>
            </a:r>
            <a:r>
              <a:rPr lang="en-US" sz="2200" dirty="0" err="1" smtClean="0"/>
              <a:t>volvulus</a:t>
            </a:r>
            <a:r>
              <a:rPr lang="en-US" sz="2200" dirty="0" smtClean="0"/>
              <a:t>, </a:t>
            </a:r>
            <a:r>
              <a:rPr lang="en-US" sz="2200" dirty="0" err="1" smtClean="0"/>
              <a:t>Meckel’s</a:t>
            </a:r>
            <a:r>
              <a:rPr lang="en-US" sz="2200" dirty="0" smtClean="0"/>
              <a:t>, AVM, </a:t>
            </a:r>
            <a:r>
              <a:rPr lang="en-US" sz="2200" dirty="0" err="1" smtClean="0"/>
              <a:t>intussusception</a:t>
            </a:r>
            <a:r>
              <a:rPr lang="en-US" sz="2200" dirty="0" smtClean="0"/>
              <a:t>, anal fissure</a:t>
            </a:r>
          </a:p>
          <a:p>
            <a:pPr eaLnBrk="1" hangingPunct="1"/>
            <a:r>
              <a:rPr lang="en-US" sz="2200" b="1" dirty="0" smtClean="0"/>
              <a:t>Hematologic:</a:t>
            </a:r>
            <a:r>
              <a:rPr lang="en-US" sz="2200" dirty="0" smtClean="0"/>
              <a:t> </a:t>
            </a:r>
            <a:r>
              <a:rPr lang="en-US" sz="2200" dirty="0" err="1" smtClean="0"/>
              <a:t>coagulopathy</a:t>
            </a:r>
            <a:r>
              <a:rPr lang="en-US" sz="2200" dirty="0" smtClean="0"/>
              <a:t>, HDN</a:t>
            </a:r>
          </a:p>
          <a:p>
            <a:pPr eaLnBrk="1" hangingPunct="1"/>
            <a:r>
              <a:rPr lang="en-US" sz="2200" b="1" dirty="0" smtClean="0"/>
              <a:t>Allergic:</a:t>
            </a:r>
            <a:r>
              <a:rPr lang="en-US" sz="2200" dirty="0" smtClean="0"/>
              <a:t> </a:t>
            </a:r>
            <a:r>
              <a:rPr lang="en-US" sz="2200" dirty="0" err="1" smtClean="0"/>
              <a:t>eosinophilic</a:t>
            </a:r>
            <a:r>
              <a:rPr lang="en-US" sz="2200" dirty="0" smtClean="0"/>
              <a:t> </a:t>
            </a:r>
            <a:r>
              <a:rPr lang="en-US" sz="2200" dirty="0" err="1" smtClean="0"/>
              <a:t>gastroenteropathies</a:t>
            </a:r>
            <a:r>
              <a:rPr lang="en-US" sz="2200" dirty="0" smtClean="0"/>
              <a:t>, food protein-induced </a:t>
            </a:r>
            <a:r>
              <a:rPr lang="en-US" sz="2200" dirty="0" err="1" smtClean="0"/>
              <a:t>proctocolitis</a:t>
            </a:r>
            <a:r>
              <a:rPr lang="en-US" sz="2200" dirty="0" smtClean="0"/>
              <a:t>, GI anaphylaxis</a:t>
            </a:r>
          </a:p>
          <a:p>
            <a:pPr eaLnBrk="1" hangingPunct="1"/>
            <a:r>
              <a:rPr lang="en-US" sz="2200" b="1" dirty="0" smtClean="0"/>
              <a:t>Misc:</a:t>
            </a:r>
            <a:r>
              <a:rPr lang="en-US" sz="2200" dirty="0" smtClean="0"/>
              <a:t> swallowed maternal blood</a:t>
            </a:r>
            <a:endParaRPr lang="en-US" sz="2300" dirty="0"/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381000" y="3962400"/>
            <a:ext cx="8382000" cy="1587"/>
          </a:xfrm>
          <a:prstGeom prst="line">
            <a:avLst/>
          </a:prstGeom>
          <a:noFill/>
          <a:ln w="48500" cmpd="thickThin">
            <a:solidFill>
              <a:schemeClr val="accent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/>
          </a:blip>
          <a:srcRect l="43419" t="3750" r="47806" b="8750"/>
          <a:stretch>
            <a:fillRect/>
          </a:stretch>
        </p:blipFill>
        <p:spPr>
          <a:xfrm rot="16200000">
            <a:off x="3996961" y="3470639"/>
            <a:ext cx="559526" cy="4895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2187575"/>
          </a:xfrm>
        </p:spPr>
        <p:txBody>
          <a:bodyPr/>
          <a:lstStyle/>
          <a:p>
            <a:pPr eaLnBrk="1" hangingPunct="1">
              <a:buNone/>
            </a:pPr>
            <a:r>
              <a:rPr lang="en-US" sz="2500" b="1" dirty="0" smtClean="0"/>
              <a:t>FPIES: 16-Year Experience (</a:t>
            </a:r>
            <a:r>
              <a:rPr lang="en-US" sz="2500" b="1" dirty="0" err="1" smtClean="0"/>
              <a:t>Mehr</a:t>
            </a:r>
            <a:r>
              <a:rPr lang="en-US" sz="2500" b="1" dirty="0" smtClean="0"/>
              <a:t>, Pediatrics 2009)</a:t>
            </a:r>
          </a:p>
          <a:p>
            <a:pPr lvl="1" eaLnBrk="1" hangingPunct="1"/>
            <a:r>
              <a:rPr lang="en-US" sz="2000" dirty="0" smtClean="0"/>
              <a:t>Australian retrospective case series of 35 children with FPIES (66 total episodes); age at presentation 5.5 ± 2.4 months</a:t>
            </a:r>
          </a:p>
          <a:p>
            <a:pPr lvl="1" eaLnBrk="1" hangingPunct="1"/>
            <a:r>
              <a:rPr lang="en-US" sz="2000" b="1" dirty="0" smtClean="0"/>
              <a:t>71% of children with ≥2 episodes before diagnosis (20% with 4 episodes)</a:t>
            </a:r>
          </a:p>
          <a:p>
            <a:pPr lvl="1" eaLnBrk="1" hangingPunct="1"/>
            <a:r>
              <a:rPr lang="en-US" sz="2000" b="1" dirty="0" smtClean="0"/>
              <a:t>1 child with </a:t>
            </a:r>
            <a:r>
              <a:rPr lang="en-US" sz="2000" b="1" dirty="0" err="1" smtClean="0"/>
              <a:t>laparotomy</a:t>
            </a:r>
            <a:endParaRPr lang="en-US" sz="2000" b="1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3733800"/>
            <a:ext cx="1447800" cy="646113"/>
          </a:xfrm>
          <a:prstGeom prst="rect">
            <a:avLst/>
          </a:prstGeom>
          <a:gradFill rotWithShape="1">
            <a:gsLst>
              <a:gs pos="0">
                <a:srgbClr val="9F201F"/>
              </a:gs>
              <a:gs pos="55000">
                <a:srgbClr val="BC2827"/>
              </a:gs>
              <a:gs pos="100000">
                <a:srgbClr val="DC302F"/>
              </a:gs>
            </a:gsLst>
            <a:lin ang="16200000"/>
          </a:gradFill>
          <a:ln w="6350" cap="rnd">
            <a:solidFill>
              <a:srgbClr val="C54342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lt1"/>
                </a:solidFill>
                <a:latin typeface="+mj-lt"/>
              </a:rPr>
              <a:t>19</a:t>
            </a:r>
            <a:endParaRPr lang="en-US" sz="3600" b="1" dirty="0">
              <a:solidFill>
                <a:schemeClr val="lt1"/>
              </a:solidFill>
              <a:latin typeface="+mj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14800" y="3352800"/>
            <a:ext cx="990600" cy="461963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2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0" y="4495800"/>
            <a:ext cx="990600" cy="461962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4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19600" y="3886200"/>
            <a:ext cx="990600" cy="461963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5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cxnSp>
        <p:nvCxnSpPr>
          <p:cNvPr id="12" name="Straight Arrow Connector 11"/>
          <p:cNvCxnSpPr>
            <a:cxnSpLocks noChangeShapeType="1"/>
            <a:stCxn id="6" idx="3"/>
            <a:endCxn id="8" idx="1"/>
          </p:cNvCxnSpPr>
          <p:nvPr/>
        </p:nvCxnSpPr>
        <p:spPr bwMode="auto">
          <a:xfrm>
            <a:off x="1905000" y="4056857"/>
            <a:ext cx="2667000" cy="66992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3" name="Straight Arrow Connector 12"/>
          <p:cNvCxnSpPr>
            <a:cxnSpLocks noChangeShapeType="1"/>
            <a:stCxn id="6" idx="3"/>
            <a:endCxn id="7" idx="1"/>
          </p:cNvCxnSpPr>
          <p:nvPr/>
        </p:nvCxnSpPr>
        <p:spPr bwMode="auto">
          <a:xfrm flipV="1">
            <a:off x="1905000" y="3583782"/>
            <a:ext cx="2209800" cy="4730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4" name="Straight Arrow Connector 13"/>
          <p:cNvCxnSpPr>
            <a:cxnSpLocks noChangeShapeType="1"/>
            <a:stCxn id="6" idx="3"/>
            <a:endCxn id="11" idx="1"/>
          </p:cNvCxnSpPr>
          <p:nvPr/>
        </p:nvCxnSpPr>
        <p:spPr bwMode="auto">
          <a:xfrm>
            <a:off x="1905000" y="4056857"/>
            <a:ext cx="2514600" cy="603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5" name="TextBox 14"/>
          <p:cNvSpPr txBox="1"/>
          <p:nvPr/>
        </p:nvSpPr>
        <p:spPr>
          <a:xfrm>
            <a:off x="152400" y="4419600"/>
            <a:ext cx="19050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>
                <a:latin typeface="+mj-lt"/>
              </a:rPr>
              <a:t>Initial episodes presenting to ED</a:t>
            </a:r>
            <a:endParaRPr lang="en-US" sz="1400" b="1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1600" y="3429000"/>
            <a:ext cx="1652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j-lt"/>
              </a:rPr>
              <a:t>FPIES</a:t>
            </a:r>
            <a:endParaRPr lang="en-US" sz="2000" b="1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10200" y="3962400"/>
            <a:ext cx="2819400" cy="40005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/>
              <a:t>“food allergy”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638800" y="4495800"/>
            <a:ext cx="116681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j-lt"/>
              </a:rPr>
              <a:t>sepsis</a:t>
            </a:r>
            <a:endParaRPr lang="en-US" sz="2000" b="1" dirty="0">
              <a:latin typeface="+mj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24400" y="5105400"/>
            <a:ext cx="990600" cy="461962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4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cxnSp>
        <p:nvCxnSpPr>
          <p:cNvPr id="20" name="Straight Arrow Connector 19"/>
          <p:cNvCxnSpPr>
            <a:cxnSpLocks noChangeShapeType="1"/>
            <a:stCxn id="6" idx="3"/>
            <a:endCxn id="19" idx="1"/>
          </p:cNvCxnSpPr>
          <p:nvPr/>
        </p:nvCxnSpPr>
        <p:spPr bwMode="auto">
          <a:xfrm>
            <a:off x="1905000" y="4056857"/>
            <a:ext cx="2819400" cy="127952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4" name="TextBox 23"/>
          <p:cNvSpPr txBox="1"/>
          <p:nvPr/>
        </p:nvSpPr>
        <p:spPr>
          <a:xfrm>
            <a:off x="5715000" y="5105400"/>
            <a:ext cx="2209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j-lt"/>
              </a:rPr>
              <a:t>gastroenteritis</a:t>
            </a:r>
            <a:endParaRPr lang="en-US" sz="2000" b="1" dirty="0">
              <a:latin typeface="+mj-lt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419600" y="5638800"/>
            <a:ext cx="990600" cy="461962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4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cxnSp>
        <p:nvCxnSpPr>
          <p:cNvPr id="30" name="Straight Arrow Connector 29"/>
          <p:cNvCxnSpPr>
            <a:cxnSpLocks noChangeShapeType="1"/>
            <a:stCxn id="6" idx="3"/>
            <a:endCxn id="29" idx="1"/>
          </p:cNvCxnSpPr>
          <p:nvPr/>
        </p:nvCxnSpPr>
        <p:spPr bwMode="auto">
          <a:xfrm>
            <a:off x="1905000" y="4056857"/>
            <a:ext cx="2514600" cy="181292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38" name="TextBox 37"/>
          <p:cNvSpPr txBox="1"/>
          <p:nvPr/>
        </p:nvSpPr>
        <p:spPr>
          <a:xfrm>
            <a:off x="5410200" y="5715000"/>
            <a:ext cx="2209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 smtClean="0">
                <a:latin typeface="+mj-lt"/>
              </a:rPr>
              <a:t>intussusception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191000" y="6172200"/>
            <a:ext cx="990600" cy="461963"/>
          </a:xfrm>
          <a:prstGeom prst="rect">
            <a:avLst/>
          </a:prstGeom>
          <a:gradFill rotWithShape="1">
            <a:gsLst>
              <a:gs pos="0">
                <a:srgbClr val="BB5823"/>
              </a:gs>
              <a:gs pos="55000">
                <a:srgbClr val="DD6A2B"/>
              </a:gs>
              <a:gs pos="100000">
                <a:srgbClr val="FF7D35"/>
              </a:gs>
            </a:gsLst>
            <a:lin ang="16200000"/>
          </a:gradFill>
          <a:ln w="6350" cap="rnd">
            <a:solidFill>
              <a:srgbClr val="E6824B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lt1"/>
                </a:solidFill>
                <a:latin typeface="+mj-lt"/>
              </a:rPr>
              <a:t>2</a:t>
            </a:r>
            <a:endParaRPr lang="en-US" sz="2400" b="1" dirty="0">
              <a:solidFill>
                <a:schemeClr val="lt1"/>
              </a:solidFill>
              <a:latin typeface="+mj-lt"/>
            </a:endParaRPr>
          </a:p>
        </p:txBody>
      </p:sp>
      <p:cxnSp>
        <p:nvCxnSpPr>
          <p:cNvPr id="40" name="Straight Arrow Connector 39"/>
          <p:cNvCxnSpPr>
            <a:cxnSpLocks noChangeShapeType="1"/>
            <a:stCxn id="6" idx="3"/>
            <a:endCxn id="39" idx="1"/>
          </p:cNvCxnSpPr>
          <p:nvPr/>
        </p:nvCxnSpPr>
        <p:spPr bwMode="auto">
          <a:xfrm>
            <a:off x="1905000" y="4056857"/>
            <a:ext cx="2286000" cy="23463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61" name="TextBox 60"/>
          <p:cNvSpPr txBox="1"/>
          <p:nvPr/>
        </p:nvSpPr>
        <p:spPr>
          <a:xfrm>
            <a:off x="5257800" y="6248400"/>
            <a:ext cx="2209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j-lt"/>
              </a:rPr>
              <a:t>no </a:t>
            </a:r>
            <a:r>
              <a:rPr lang="en-US" sz="2000" b="1" dirty="0" err="1" smtClean="0">
                <a:latin typeface="+mj-lt"/>
              </a:rPr>
              <a:t>dx</a:t>
            </a:r>
            <a:endParaRPr lang="en-US" sz="2000" b="1" dirty="0">
              <a:latin typeface="+mj-lt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679" y="183188"/>
            <a:ext cx="1752600" cy="105156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6400800" y="3288268"/>
            <a:ext cx="2743200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+mj-lt"/>
              </a:rPr>
              <a:t>Discharge diagnoses</a:t>
            </a: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3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6705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43000"/>
            <a:ext cx="7390884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180975" dist="88900" dir="2700000" algn="tl" rotWithShape="0">
              <a:srgbClr val="000000">
                <a:alpha val="63000"/>
              </a:srgb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5562600"/>
            <a:ext cx="7734300" cy="112395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5" grpId="0"/>
      <p:bldP spid="16" grpId="0"/>
      <p:bldP spid="17" grpId="0"/>
      <p:bldP spid="18" grpId="0"/>
      <p:bldP spid="19" grpId="0" animBg="1"/>
      <p:bldP spid="24" grpId="0"/>
      <p:bldP spid="29" grpId="0" animBg="1"/>
      <p:bldP spid="38" grpId="0"/>
      <p:bldP spid="39" grpId="0" animBg="1"/>
      <p:bldP spid="61" grpId="0"/>
      <p:bldP spid="7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Differential 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3523" t="3596" r="4846" b="922"/>
          <a:stretch>
            <a:fillRect/>
          </a:stretch>
        </p:blipFill>
        <p:spPr bwMode="auto">
          <a:xfrm>
            <a:off x="7053263" y="0"/>
            <a:ext cx="2090737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304800" y="1600200"/>
            <a:ext cx="8763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200" b="1">
                <a:latin typeface="Times New Roman" charset="0"/>
              </a:rPr>
              <a:t>Clinical differentiation of allergic GI disorders of infancy from FPIES </a:t>
            </a:r>
          </a:p>
        </p:txBody>
      </p:sp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7086600" y="6477000"/>
            <a:ext cx="205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Times New Roman" charset="0"/>
              </a:rPr>
              <a:t>Sicherer</a:t>
            </a:r>
            <a:r>
              <a:rPr lang="en-US" dirty="0">
                <a:latin typeface="Times New Roman" charset="0"/>
              </a:rPr>
              <a:t>, JACI</a:t>
            </a:r>
            <a:r>
              <a:rPr lang="en-US" dirty="0" smtClean="0">
                <a:latin typeface="Times New Roman" charset="0"/>
              </a:rPr>
              <a:t> 2005</a:t>
            </a:r>
            <a:endParaRPr lang="en-US" dirty="0">
              <a:latin typeface="Times New Roman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2133600"/>
          <a:ext cx="8458201" cy="426354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2438400"/>
                <a:gridCol w="2895600"/>
                <a:gridCol w="3124201"/>
              </a:tblGrid>
              <a:tr h="38039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  <a:latin typeface="+mj-lt"/>
                        </a:rPr>
                        <a:t>Disorder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  <a:latin typeface="+mj-lt"/>
                        </a:rPr>
                        <a:t>Key features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  <a:latin typeface="+mj-lt"/>
                        </a:rPr>
                        <a:t>Distinction from FPIES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109472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latin typeface="+mj-lt"/>
                        </a:rPr>
                        <a:t>GI anaphylaxis </a:t>
                      </a:r>
                    </a:p>
                    <a:p>
                      <a:r>
                        <a:rPr lang="en-US" sz="1700" b="1" dirty="0" smtClean="0">
                          <a:latin typeface="+mj-lt"/>
                        </a:rPr>
                        <a:t>(Type</a:t>
                      </a:r>
                      <a:r>
                        <a:rPr lang="en-US" sz="1700" b="1" baseline="0" dirty="0" smtClean="0">
                          <a:latin typeface="+mj-lt"/>
                        </a:rPr>
                        <a:t>-1 immediate hypersensitivity)</a:t>
                      </a:r>
                      <a:endParaRPr lang="en-US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+mj-lt"/>
                        </a:rPr>
                        <a:t>Acute vomiting, diarrhea,</a:t>
                      </a:r>
                      <a:r>
                        <a:rPr lang="en-US" sz="1700" baseline="0" dirty="0" smtClean="0">
                          <a:latin typeface="+mj-lt"/>
                        </a:rPr>
                        <a:t> </a:t>
                      </a:r>
                      <a:r>
                        <a:rPr lang="en-US" sz="1700" baseline="0" dirty="0" err="1" smtClean="0">
                          <a:latin typeface="+mj-lt"/>
                        </a:rPr>
                        <a:t>angioedema</a:t>
                      </a:r>
                      <a:r>
                        <a:rPr lang="en-US" sz="1700" baseline="0" dirty="0" smtClean="0">
                          <a:latin typeface="+mj-lt"/>
                        </a:rPr>
                        <a:t>, </a:t>
                      </a:r>
                      <a:r>
                        <a:rPr lang="en-US" sz="1700" baseline="0" dirty="0" err="1" smtClean="0">
                          <a:latin typeface="+mj-lt"/>
                        </a:rPr>
                        <a:t>urticaria</a:t>
                      </a:r>
                      <a:r>
                        <a:rPr lang="en-US" sz="1700" baseline="0" dirty="0" smtClean="0">
                          <a:latin typeface="+mj-lt"/>
                        </a:rPr>
                        <a:t>, wheezing, hypotension</a:t>
                      </a:r>
                      <a:br>
                        <a:rPr lang="en-US" sz="1700" baseline="0" dirty="0" smtClean="0">
                          <a:latin typeface="+mj-lt"/>
                        </a:rPr>
                      </a:b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err="1" smtClean="0">
                          <a:latin typeface="+mj-lt"/>
                        </a:rPr>
                        <a:t>Cutaneous</a:t>
                      </a:r>
                      <a:r>
                        <a:rPr lang="en-US" sz="1700" dirty="0" smtClean="0">
                          <a:latin typeface="+mj-lt"/>
                        </a:rPr>
                        <a:t>/respiratory involvement</a:t>
                      </a:r>
                      <a:r>
                        <a:rPr lang="en-US" sz="1700" baseline="0" dirty="0" smtClean="0">
                          <a:latin typeface="+mj-lt"/>
                        </a:rPr>
                        <a:t>, SPT/specific IgE positive</a:t>
                      </a: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</a:tr>
              <a:tr h="1363066">
                <a:tc>
                  <a:txBody>
                    <a:bodyPr/>
                    <a:lstStyle/>
                    <a:p>
                      <a:r>
                        <a:rPr lang="en-US" sz="1700" b="1" dirty="0" err="1" smtClean="0">
                          <a:latin typeface="+mj-lt"/>
                        </a:rPr>
                        <a:t>Eosinophili</a:t>
                      </a:r>
                      <a:r>
                        <a:rPr lang="en-US" sz="1700" b="1" baseline="0" dirty="0" err="1" smtClean="0">
                          <a:latin typeface="+mj-lt"/>
                        </a:rPr>
                        <a:t>c</a:t>
                      </a:r>
                      <a:r>
                        <a:rPr lang="en-US" sz="1700" b="1" baseline="0" dirty="0" smtClean="0">
                          <a:latin typeface="+mj-lt"/>
                        </a:rPr>
                        <a:t> </a:t>
                      </a:r>
                      <a:r>
                        <a:rPr lang="en-US" sz="1700" b="1" baseline="0" dirty="0" err="1" smtClean="0">
                          <a:latin typeface="+mj-lt"/>
                        </a:rPr>
                        <a:t>Gastroenteropathies</a:t>
                      </a:r>
                      <a:endParaRPr lang="en-US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+mj-lt"/>
                        </a:rPr>
                        <a:t>Depends on site of </a:t>
                      </a:r>
                      <a:r>
                        <a:rPr lang="en-US" sz="1700" dirty="0" err="1" smtClean="0">
                          <a:latin typeface="+mj-lt"/>
                        </a:rPr>
                        <a:t>eosinophilic</a:t>
                      </a:r>
                      <a:r>
                        <a:rPr lang="en-US" sz="1700" dirty="0" smtClean="0">
                          <a:latin typeface="+mj-lt"/>
                        </a:rPr>
                        <a:t> inflammation in GI tract:</a:t>
                      </a:r>
                      <a:r>
                        <a:rPr lang="en-US" sz="1700" baseline="0" dirty="0" smtClean="0">
                          <a:latin typeface="+mj-lt"/>
                        </a:rPr>
                        <a:t> vomiting, obstruction, gastric or colonic bleeding, diarrhea, FTT</a:t>
                      </a: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+mj-lt"/>
                        </a:rPr>
                        <a:t>Gradual</a:t>
                      </a:r>
                      <a:r>
                        <a:rPr lang="en-US" sz="1700" baseline="0" dirty="0" smtClean="0">
                          <a:latin typeface="+mj-lt"/>
                        </a:rPr>
                        <a:t> onset of </a:t>
                      </a:r>
                      <a:r>
                        <a:rPr lang="en-US" sz="1700" baseline="0" dirty="0" err="1" smtClean="0">
                          <a:latin typeface="+mj-lt"/>
                        </a:rPr>
                        <a:t>sx</a:t>
                      </a:r>
                      <a:r>
                        <a:rPr lang="en-US" sz="1700" baseline="0" dirty="0" smtClean="0">
                          <a:latin typeface="+mj-lt"/>
                        </a:rPr>
                        <a:t> after ingestion, gradual improvement after elimination (weeks); many with positive SPT/specific IgE</a:t>
                      </a:r>
                      <a:br>
                        <a:rPr lang="en-US" sz="1700" baseline="0" dirty="0" smtClean="0">
                          <a:latin typeface="+mj-lt"/>
                        </a:rPr>
                      </a:b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</a:tr>
              <a:tr h="1109472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latin typeface="+mj-lt"/>
                        </a:rPr>
                        <a:t>Food protein-induced </a:t>
                      </a:r>
                      <a:r>
                        <a:rPr lang="en-US" sz="1700" b="1" dirty="0" err="1" smtClean="0">
                          <a:latin typeface="+mj-lt"/>
                        </a:rPr>
                        <a:t>proctocolitis</a:t>
                      </a:r>
                      <a:r>
                        <a:rPr lang="en-US" sz="1700" b="1" dirty="0" smtClean="0">
                          <a:latin typeface="+mj-lt"/>
                        </a:rPr>
                        <a:t/>
                      </a:r>
                      <a:br>
                        <a:rPr lang="en-US" sz="1700" b="1" dirty="0" smtClean="0">
                          <a:latin typeface="+mj-lt"/>
                        </a:rPr>
                      </a:br>
                      <a:endParaRPr lang="en-US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+mj-lt"/>
                        </a:rPr>
                        <a:t>Blood streaked stools, </a:t>
                      </a:r>
                      <a:r>
                        <a:rPr lang="en-US" sz="1700" dirty="0" err="1" smtClean="0">
                          <a:latin typeface="+mj-lt"/>
                        </a:rPr>
                        <a:t>eosinophilia</a:t>
                      </a:r>
                      <a:r>
                        <a:rPr lang="en-US" sz="1700" dirty="0" smtClean="0">
                          <a:latin typeface="+mj-lt"/>
                        </a:rPr>
                        <a:t> in colon </a:t>
                      </a:r>
                      <a:r>
                        <a:rPr lang="en-US" sz="1700" dirty="0" err="1" smtClean="0">
                          <a:latin typeface="+mj-lt"/>
                        </a:rPr>
                        <a:t>bx</a:t>
                      </a: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+mj-lt"/>
                        </a:rPr>
                        <a:t>No vomiting or systemic</a:t>
                      </a:r>
                      <a:r>
                        <a:rPr lang="en-US" sz="1700" baseline="0" dirty="0" smtClean="0">
                          <a:latin typeface="+mj-lt"/>
                        </a:rPr>
                        <a:t> </a:t>
                      </a:r>
                      <a:r>
                        <a:rPr lang="en-US" sz="1700" baseline="0" dirty="0" err="1" smtClean="0">
                          <a:latin typeface="+mj-lt"/>
                        </a:rPr>
                        <a:t>sx</a:t>
                      </a:r>
                      <a:r>
                        <a:rPr lang="en-US" sz="1700" baseline="0" dirty="0" smtClean="0">
                          <a:latin typeface="+mj-lt"/>
                        </a:rPr>
                        <a:t>, usually breast-fed, thriving</a:t>
                      </a:r>
                      <a:endParaRPr lang="en-US" sz="17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6250" r="104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155448"/>
            <a:ext cx="85344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A trip back in time….</a:t>
            </a:r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3276600"/>
            <a:ext cx="8077200" cy="3208211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Clr>
                <a:schemeClr val="accent2"/>
              </a:buClr>
            </a:pPr>
            <a:r>
              <a:rPr lang="en-US" sz="2400" b="1" dirty="0"/>
              <a:t>Thorough history</a:t>
            </a:r>
            <a:r>
              <a:rPr lang="en-US" sz="2400" b="1" dirty="0" smtClean="0"/>
              <a:t>!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Infant with </a:t>
            </a:r>
            <a:r>
              <a:rPr lang="en-US" sz="2000" b="1" dirty="0"/>
              <a:t>5</a:t>
            </a:r>
            <a:r>
              <a:rPr lang="en-US" sz="2000" dirty="0"/>
              <a:t> ICU admissions, each after ingestion of cereal added to</a:t>
            </a:r>
            <a:r>
              <a:rPr lang="en-US" sz="2000" dirty="0" smtClean="0"/>
              <a:t> formula (</a:t>
            </a:r>
            <a:r>
              <a:rPr lang="en-US" sz="2000" dirty="0" err="1"/>
              <a:t>Wegrzyn</a:t>
            </a:r>
            <a:r>
              <a:rPr lang="en-US" sz="2000" dirty="0" smtClean="0"/>
              <a:t>, Pediatrics </a:t>
            </a:r>
            <a:r>
              <a:rPr lang="en-US" sz="2000" dirty="0"/>
              <a:t>2003</a:t>
            </a:r>
            <a:r>
              <a:rPr lang="en-US" sz="2000" dirty="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FTT, low albumin, </a:t>
            </a:r>
            <a:r>
              <a:rPr lang="en-US" sz="2000" dirty="0" err="1" smtClean="0"/>
              <a:t>plt</a:t>
            </a:r>
            <a:r>
              <a:rPr lang="en-US" sz="2000" dirty="0" smtClean="0"/>
              <a:t> &gt;500k, temp &lt;36 °C identified as most unique presenting features in case series (</a:t>
            </a:r>
            <a:r>
              <a:rPr lang="en-US" sz="2000" dirty="0" err="1" smtClean="0"/>
              <a:t>Mehr</a:t>
            </a:r>
            <a:r>
              <a:rPr lang="en-US" sz="2000" dirty="0" smtClean="0"/>
              <a:t>, Hwang)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  <a:p>
            <a:pPr eaLnBrk="1" hangingPunct="1">
              <a:lnSpc>
                <a:spcPct val="80000"/>
              </a:lnSpc>
              <a:buClr>
                <a:schemeClr val="accent2"/>
              </a:buClr>
            </a:pPr>
            <a:r>
              <a:rPr lang="en-US" sz="2400" b="1" dirty="0"/>
              <a:t>Powell’s criteria </a:t>
            </a:r>
            <a:r>
              <a:rPr lang="en-US" sz="2000" dirty="0"/>
              <a:t>- inpatient oral food challenge with IV access, physician </a:t>
            </a:r>
            <a:r>
              <a:rPr lang="en-US" sz="2000" dirty="0" smtClean="0"/>
              <a:t>supervision.	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Dose for challenge is arbitrary; </a:t>
            </a:r>
            <a:r>
              <a:rPr lang="en-US" sz="2000" b="1" dirty="0" smtClean="0"/>
              <a:t>0.15 to 0.6 </a:t>
            </a:r>
            <a:r>
              <a:rPr lang="en-US" sz="2000" b="1" dirty="0" err="1" smtClean="0"/>
              <a:t>g</a:t>
            </a:r>
            <a:r>
              <a:rPr lang="en-US" sz="2000" b="1" dirty="0" smtClean="0"/>
              <a:t> protein per Kg</a:t>
            </a:r>
            <a:r>
              <a:rPr lang="en-US" sz="2000" dirty="0" smtClean="0"/>
              <a:t> reported</a:t>
            </a:r>
            <a:r>
              <a:rPr lang="en-US" sz="2270" dirty="0" smtClean="0"/>
              <a:t/>
            </a:r>
            <a:br>
              <a:rPr lang="en-US" sz="2270" dirty="0" smtClean="0"/>
            </a:br>
            <a:endParaRPr lang="en-US" sz="227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3400" y="1752600"/>
            <a:ext cx="7848600" cy="1143000"/>
          </a:xfrm>
          <a:prstGeom prst="rect">
            <a:avLst/>
          </a:prstGeom>
          <a:gradFill rotWithShape="1">
            <a:gsLst>
              <a:gs pos="0">
                <a:srgbClr val="9F201F"/>
              </a:gs>
              <a:gs pos="55000">
                <a:srgbClr val="BC2827"/>
              </a:gs>
              <a:gs pos="100000">
                <a:srgbClr val="DC302F"/>
              </a:gs>
            </a:gsLst>
            <a:lin ang="16200000"/>
          </a:gradFill>
          <a:ln w="6350" cap="rnd">
            <a:solidFill>
              <a:srgbClr val="C54342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29701" name="Content Placeholder 5"/>
          <p:cNvSpPr txBox="1">
            <a:spLocks/>
          </p:cNvSpPr>
          <p:nvPr/>
        </p:nvSpPr>
        <p:spPr bwMode="auto">
          <a:xfrm>
            <a:off x="457200" y="18288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SzPct val="80000"/>
            </a:pPr>
            <a:r>
              <a:rPr lang="en-US" sz="2400" dirty="0">
                <a:solidFill>
                  <a:schemeClr val="bg1"/>
                </a:solidFill>
                <a:ea typeface="Arial" charset="0"/>
                <a:cs typeface="Arial" charset="0"/>
              </a:rPr>
              <a:t>    </a:t>
            </a:r>
            <a:r>
              <a:rPr lang="en-US" sz="2400" b="1" u="sng" dirty="0">
                <a:solidFill>
                  <a:schemeClr val="bg1"/>
                </a:solidFill>
                <a:ea typeface="Arial" charset="0"/>
                <a:cs typeface="Arial" charset="0"/>
              </a:rPr>
              <a:t>Not </a:t>
            </a:r>
            <a:r>
              <a:rPr lang="en-US" sz="2400" b="1" u="sng" dirty="0" smtClean="0">
                <a:solidFill>
                  <a:schemeClr val="bg1"/>
                </a:solidFill>
                <a:ea typeface="Arial" charset="0"/>
                <a:cs typeface="Arial" charset="0"/>
              </a:rPr>
              <a:t>IgE-mediated</a:t>
            </a:r>
            <a:r>
              <a:rPr lang="en-US" sz="24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ea typeface="Arial" charset="0"/>
                <a:cs typeface="Arial" charset="0"/>
              </a:rPr>
              <a:t>so</a:t>
            </a:r>
            <a:r>
              <a:rPr lang="en-US" sz="24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 skin prick testing and specific IgE </a:t>
            </a:r>
            <a:r>
              <a:rPr lang="en-US" sz="2400" dirty="0">
                <a:solidFill>
                  <a:schemeClr val="bg1"/>
                </a:solidFill>
                <a:ea typeface="Arial" charset="0"/>
                <a:cs typeface="Arial" charset="0"/>
              </a:rPr>
              <a:t>is typically negative.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Diagnosis"/>
                <a:cs typeface="Diagnosis"/>
              </a:rPr>
              <a:t>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Diagnosis"/>
              <a:cs typeface="Diagnosi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077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Clr>
                <a:schemeClr val="accent2"/>
              </a:buClr>
            </a:pPr>
            <a:r>
              <a:rPr lang="en-US" sz="2600" b="1" dirty="0" smtClean="0"/>
              <a:t>Gastric Juice Analysis in Cow’s Milk Protein-Induced Enterocolitis </a:t>
            </a:r>
            <a:r>
              <a:rPr lang="en-US" sz="2200" b="1" dirty="0" smtClean="0"/>
              <a:t>(Hwang, J Korean Med </a:t>
            </a:r>
            <a:r>
              <a:rPr lang="en-US" sz="2200" b="1" dirty="0" err="1" smtClean="0"/>
              <a:t>Sci</a:t>
            </a:r>
            <a:r>
              <a:rPr lang="en-US" sz="2200" b="1" dirty="0" smtClean="0"/>
              <a:t> 2008)</a:t>
            </a:r>
            <a:br>
              <a:rPr lang="en-US" sz="2200" b="1" dirty="0" smtClean="0"/>
            </a:br>
            <a:endParaRPr lang="en-US" sz="22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Challenged 17 consecutive patients to confirm diagnosis of FPIES to cow’s milk; 16 with positive challenge (needed IVF)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Gastric juice analyzed at 3 hours post challenge: </a:t>
            </a:r>
            <a:r>
              <a:rPr lang="en-US" sz="2200" b="1" dirty="0" smtClean="0"/>
              <a:t>&gt;10 WBC per HPF in 15/16 patients with FPIES.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667000"/>
            <a:ext cx="740833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165100" dist="1143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 bright="-11000" contrast="3000"/>
          </a:blip>
          <a:stretch>
            <a:fillRect/>
          </a:stretch>
        </p:blipFill>
        <p:spPr>
          <a:xfrm>
            <a:off x="304800" y="152400"/>
            <a:ext cx="8515349" cy="6324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7000" y="648866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Spergel</a:t>
            </a:r>
            <a:r>
              <a:rPr lang="en-US" dirty="0" smtClean="0"/>
              <a:t>, AAAAI 2010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0723" name="Content Placeholder 3"/>
          <p:cNvSpPr>
            <a:spLocks noGrp="1"/>
          </p:cNvSpPr>
          <p:nvPr>
            <p:ph idx="1"/>
          </p:nvPr>
        </p:nvSpPr>
        <p:spPr>
          <a:xfrm>
            <a:off x="228600" y="1524000"/>
            <a:ext cx="8229600" cy="1143000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b="1" dirty="0" err="1"/>
              <a:t>Atopy</a:t>
            </a:r>
            <a:r>
              <a:rPr lang="en-US" sz="2800" b="1" dirty="0"/>
              <a:t> patch test for the diagnosis of FPIES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000" dirty="0" smtClean="0"/>
              <a:t>(</a:t>
            </a:r>
            <a:r>
              <a:rPr lang="en-US" sz="2000" dirty="0" err="1" smtClean="0"/>
              <a:t>Fogg/Spergel</a:t>
            </a:r>
            <a:r>
              <a:rPr lang="en-US" sz="2000" dirty="0" smtClean="0"/>
              <a:t> et al, </a:t>
            </a:r>
            <a:r>
              <a:rPr lang="en-US" sz="2000" dirty="0" err="1"/>
              <a:t>Ped</a:t>
            </a:r>
            <a:r>
              <a:rPr lang="en-US" sz="2000" dirty="0"/>
              <a:t> All </a:t>
            </a:r>
            <a:r>
              <a:rPr lang="en-US" sz="2000" dirty="0" err="1"/>
              <a:t>Imm</a:t>
            </a:r>
            <a:r>
              <a:rPr lang="en-US" sz="2000" dirty="0"/>
              <a:t> </a:t>
            </a:r>
            <a:r>
              <a:rPr lang="en-US" sz="2000" dirty="0" smtClean="0"/>
              <a:t>2006)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304800" y="2667000"/>
          <a:ext cx="8610600" cy="383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Diagnosis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0723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29600" cy="1045464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b="1" dirty="0" smtClean="0"/>
              <a:t>Food Allergy Testing: </a:t>
            </a:r>
            <a:r>
              <a:rPr lang="en-US" sz="2800" b="1" dirty="0" err="1" smtClean="0"/>
              <a:t>Atopy</a:t>
            </a:r>
            <a:r>
              <a:rPr lang="en-US" sz="2800" b="1" dirty="0" smtClean="0"/>
              <a:t> Patch Test </a:t>
            </a:r>
            <a:br>
              <a:rPr lang="en-US" sz="2800" b="1" dirty="0" smtClean="0"/>
            </a:br>
            <a:r>
              <a:rPr lang="en-US" sz="2000" dirty="0" smtClean="0"/>
              <a:t>(</a:t>
            </a:r>
            <a:r>
              <a:rPr lang="en-US" sz="2000" dirty="0" err="1" smtClean="0"/>
              <a:t>Spergel</a:t>
            </a:r>
            <a:r>
              <a:rPr lang="en-US" sz="2000" dirty="0" smtClean="0"/>
              <a:t>, AAAAI meeting 2010)</a:t>
            </a:r>
            <a:endParaRPr lang="en-US" sz="20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33400" y="2667000"/>
            <a:ext cx="8077200" cy="3044952"/>
          </a:xfrm>
        </p:spPr>
        <p:txBody>
          <a:bodyPr/>
          <a:lstStyle/>
          <a:p>
            <a:r>
              <a:rPr lang="en-US" sz="2400" dirty="0" smtClean="0"/>
              <a:t>Discussed 20 patients with FPIES (all with negative SPT), patch tested prior to OFC</a:t>
            </a:r>
          </a:p>
          <a:p>
            <a:pPr lvl="1"/>
            <a:r>
              <a:rPr lang="en-US" b="1" dirty="0" smtClean="0"/>
              <a:t>5/5</a:t>
            </a:r>
            <a:r>
              <a:rPr lang="en-US" dirty="0" smtClean="0"/>
              <a:t> with negative APT had negative OFC</a:t>
            </a:r>
          </a:p>
          <a:p>
            <a:pPr lvl="1"/>
            <a:r>
              <a:rPr lang="en-US" b="1" dirty="0" smtClean="0"/>
              <a:t>12/15 </a:t>
            </a:r>
            <a:r>
              <a:rPr lang="en-US" dirty="0" smtClean="0"/>
              <a:t>with positive APT had positive OFC</a:t>
            </a:r>
          </a:p>
          <a:p>
            <a:pPr lvl="1"/>
            <a:r>
              <a:rPr lang="en-US" dirty="0" err="1" smtClean="0">
                <a:solidFill>
                  <a:srgbClr val="000000"/>
                </a:solidFill>
              </a:rPr>
              <a:t>Sens</a:t>
            </a:r>
            <a:r>
              <a:rPr lang="en-US" dirty="0" smtClean="0">
                <a:solidFill>
                  <a:srgbClr val="000000"/>
                </a:solidFill>
              </a:rPr>
              <a:t> 80%, Spec 100%, PPV 100%, NPV 62.5%</a:t>
            </a:r>
          </a:p>
          <a:p>
            <a:pPr lvl="1"/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contrast="28000"/>
          </a:blip>
          <a:srcRect b="10000"/>
          <a:stretch>
            <a:fillRect/>
          </a:stretch>
        </p:blipFill>
        <p:spPr>
          <a:xfrm>
            <a:off x="4648200" y="228600"/>
            <a:ext cx="4267200" cy="9553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000">
            <a:off x="4332863" y="326849"/>
            <a:ext cx="4191000" cy="5944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3810000" cy="29718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US" b="1" dirty="0" smtClean="0"/>
              <a:t>Note: these recommendations are based on expert opinion</a:t>
            </a:r>
            <a:r>
              <a:rPr lang="en-US" dirty="0" smtClean="0"/>
              <a:t>.</a:t>
            </a:r>
            <a:endParaRPr lang="en-US" b="1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18872"/>
            <a:ext cx="8229600" cy="125272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Management</a:t>
            </a:r>
            <a:endParaRPr lang="en-US" sz="4400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807" y="0"/>
            <a:ext cx="5301193" cy="6781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137675">
            <a:off x="5234571" y="2075105"/>
            <a:ext cx="989785" cy="1061829"/>
          </a:xfrm>
          <a:prstGeom prst="rect">
            <a:avLst/>
          </a:prstGeom>
          <a:noFill/>
          <a:effectLst>
            <a:outerShdw blurRad="12700" dist="38100" dir="2700000" algn="tl" rotWithShape="0">
              <a:srgbClr val="000000">
                <a:alpha val="8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bg1"/>
                </a:solidFill>
              </a:rPr>
              <a:t>STOP</a:t>
            </a:r>
            <a:br>
              <a:rPr lang="en-US" sz="2100" b="1" dirty="0" smtClean="0">
                <a:solidFill>
                  <a:schemeClr val="bg1"/>
                </a:solidFill>
              </a:rPr>
            </a:br>
            <a:r>
              <a:rPr lang="en-US" sz="2100" b="1" dirty="0" smtClean="0">
                <a:solidFill>
                  <a:schemeClr val="bg1"/>
                </a:solidFill>
              </a:rPr>
              <a:t>COW</a:t>
            </a:r>
            <a:br>
              <a:rPr lang="en-US" sz="2100" b="1" dirty="0" smtClean="0">
                <a:solidFill>
                  <a:schemeClr val="bg1"/>
                </a:solidFill>
              </a:rPr>
            </a:br>
            <a:r>
              <a:rPr lang="en-US" sz="2100" b="1" dirty="0" smtClean="0">
                <a:solidFill>
                  <a:schemeClr val="bg1"/>
                </a:solidFill>
              </a:rPr>
              <a:t>MILK</a:t>
            </a:r>
            <a:endParaRPr lang="en-US" sz="2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Acute Management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962400"/>
          </a:xfrm>
        </p:spPr>
        <p:txBody>
          <a:bodyPr/>
          <a:lstStyle/>
          <a:p>
            <a:pPr lvl="1" eaLnBrk="1" hangingPunct="1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900" dirty="0" smtClean="0"/>
              <a:t> </a:t>
            </a:r>
            <a:endParaRPr lang="en-US" sz="2400" dirty="0" smtClean="0"/>
          </a:p>
          <a:p>
            <a:pPr lvl="1" eaLnBrk="1" hangingPunct="1"/>
            <a:r>
              <a:rPr lang="en-US" sz="2400" dirty="0"/>
              <a:t>If accidental ingestion occurs in</a:t>
            </a:r>
            <a:r>
              <a:rPr lang="en-US" sz="2400" dirty="0" smtClean="0"/>
              <a:t> a child with FPIES</a:t>
            </a:r>
            <a:r>
              <a:rPr lang="en-US" sz="2400" dirty="0"/>
              <a:t>, take child to ED</a:t>
            </a:r>
            <a:r>
              <a:rPr lang="en-US" sz="2400" dirty="0" smtClean="0"/>
              <a:t> for observation, </a:t>
            </a:r>
            <a:r>
              <a:rPr lang="en-US" sz="2400" dirty="0"/>
              <a:t>have a letter with instructions from the allergist to the ED physician.</a:t>
            </a:r>
          </a:p>
          <a:p>
            <a:pPr lvl="1" eaLnBrk="1" hangingPunct="1"/>
            <a:endParaRPr lang="en-US" sz="900" dirty="0"/>
          </a:p>
          <a:p>
            <a:pPr lvl="1" eaLnBrk="1" hangingPunct="1"/>
            <a:r>
              <a:rPr lang="en-US" sz="2400" b="1" dirty="0"/>
              <a:t>15-40% may be </a:t>
            </a:r>
            <a:r>
              <a:rPr lang="en-US" sz="2400" b="1" dirty="0" err="1"/>
              <a:t>hypotensive</a:t>
            </a:r>
            <a:r>
              <a:rPr lang="en-US" sz="2400" b="1" dirty="0"/>
              <a:t> and require IV fluid resuscitation,</a:t>
            </a:r>
            <a:r>
              <a:rPr lang="en-US" sz="2400" b="1" dirty="0" smtClean="0"/>
              <a:t> ±corticosteroids </a:t>
            </a:r>
            <a:r>
              <a:rPr lang="en-US" sz="2400" b="1" dirty="0"/>
              <a:t>(to suppress cell-mediated inflammation)</a:t>
            </a:r>
          </a:p>
          <a:p>
            <a:pPr lvl="1" eaLnBrk="1" hangingPunct="1">
              <a:buNone/>
            </a:pPr>
            <a:endParaRPr lang="en-US" sz="900" dirty="0"/>
          </a:p>
          <a:p>
            <a:pPr lvl="1" eaLnBrk="1" hangingPunct="1"/>
            <a:r>
              <a:rPr lang="en-US" sz="2400" dirty="0"/>
              <a:t>No known role for antihistamines, anti</a:t>
            </a:r>
            <a:r>
              <a:rPr lang="en-US" sz="2400" dirty="0" smtClean="0"/>
              <a:t>-IgE, epinephrine</a:t>
            </a:r>
            <a:endParaRPr lang="en-US" sz="2400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010400" y="6488112"/>
            <a:ext cx="213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Times New Roman" charset="0"/>
              </a:rPr>
              <a:t>Sicherer</a:t>
            </a:r>
            <a:r>
              <a:rPr lang="en-US" dirty="0">
                <a:latin typeface="Times New Roman" charset="0"/>
              </a:rPr>
              <a:t>, JACI</a:t>
            </a:r>
            <a:r>
              <a:rPr lang="en-US" dirty="0" smtClean="0">
                <a:latin typeface="Times New Roman" charset="0"/>
              </a:rPr>
              <a:t> 2005</a:t>
            </a:r>
            <a:endParaRPr lang="en-US" dirty="0">
              <a:latin typeface="Times New Roman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3400" y="1752600"/>
            <a:ext cx="8305800" cy="1295400"/>
          </a:xfrm>
          <a:prstGeom prst="rect">
            <a:avLst/>
          </a:prstGeom>
          <a:gradFill rotWithShape="1">
            <a:gsLst>
              <a:gs pos="0">
                <a:srgbClr val="9F201F"/>
              </a:gs>
              <a:gs pos="55000">
                <a:srgbClr val="BC2827"/>
              </a:gs>
              <a:gs pos="100000">
                <a:srgbClr val="DC302F"/>
              </a:gs>
            </a:gsLst>
            <a:lin ang="16200000"/>
          </a:gradFill>
          <a:ln w="6350" cap="rnd">
            <a:solidFill>
              <a:srgbClr val="C54342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  <p:txBody>
          <a:bodyPr lIns="274320" tIns="91440" anchor="t" anchorCtr="0">
            <a:prstTxWarp prst="textNoShape">
              <a:avLst/>
            </a:prstTxWarp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rgbClr val="FFFFFF"/>
                </a:solidFill>
              </a:rPr>
              <a:t>If presenting for the first time with signs of shock – thou </a:t>
            </a:r>
            <a:r>
              <a:rPr lang="en-US" sz="2200" dirty="0" err="1" smtClean="0">
                <a:solidFill>
                  <a:srgbClr val="FFFFFF"/>
                </a:solidFill>
              </a:rPr>
              <a:t>shalt</a:t>
            </a:r>
            <a:r>
              <a:rPr lang="en-US" sz="2200" dirty="0" smtClean="0">
                <a:solidFill>
                  <a:srgbClr val="FFFFFF"/>
                </a:solidFill>
              </a:rPr>
              <a:t> perform an extensive evaluation to rule out other causes </a:t>
            </a:r>
            <a:br>
              <a:rPr lang="en-US" sz="2200" dirty="0" smtClean="0">
                <a:solidFill>
                  <a:srgbClr val="FFFFFF"/>
                </a:solidFill>
              </a:rPr>
            </a:br>
            <a:r>
              <a:rPr lang="en-US" sz="2200" dirty="0" smtClean="0">
                <a:solidFill>
                  <a:srgbClr val="FFFFFF"/>
                </a:solidFill>
              </a:rPr>
              <a:t>(e.g. </a:t>
            </a:r>
            <a:r>
              <a:rPr lang="en-US" sz="2200" dirty="0" err="1" smtClean="0">
                <a:solidFill>
                  <a:srgbClr val="FFFFFF"/>
                </a:solidFill>
              </a:rPr>
              <a:t>r/o</a:t>
            </a:r>
            <a:r>
              <a:rPr lang="en-US" sz="2200" dirty="0" smtClean="0">
                <a:solidFill>
                  <a:srgbClr val="FFFFFF"/>
                </a:solidFill>
              </a:rPr>
              <a:t> sepsis)</a:t>
            </a: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Chronic Management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2771" name="Content Placeholder 16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990600"/>
          </a:xfrm>
        </p:spPr>
        <p:txBody>
          <a:bodyPr/>
          <a:lstStyle/>
          <a:p>
            <a:pPr eaLnBrk="1" hangingPunct="1"/>
            <a:r>
              <a:rPr lang="en-US" sz="2200" b="1" dirty="0"/>
              <a:t>FPIES rarely presents vs. new foods after 1 year old</a:t>
            </a:r>
          </a:p>
          <a:p>
            <a:pPr eaLnBrk="1" hangingPunct="1"/>
            <a:r>
              <a:rPr lang="en-US" sz="2200" b="1" dirty="0"/>
              <a:t>During 1</a:t>
            </a:r>
            <a:r>
              <a:rPr lang="en-US" sz="2200" b="1" baseline="30000" dirty="0"/>
              <a:t>st</a:t>
            </a:r>
            <a:r>
              <a:rPr lang="en-US" sz="2200" b="1" dirty="0"/>
              <a:t> </a:t>
            </a:r>
            <a:r>
              <a:rPr lang="en-US" sz="2200" b="1" dirty="0" smtClean="0"/>
              <a:t>year:</a:t>
            </a:r>
            <a:endParaRPr lang="en-US" sz="22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" y="4527550"/>
            <a:ext cx="990600" cy="7080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Milk FPIES</a:t>
            </a:r>
          </a:p>
        </p:txBody>
      </p:sp>
      <p:cxnSp>
        <p:nvCxnSpPr>
          <p:cNvPr id="6" name="Straight Arrow Connector 5"/>
          <p:cNvCxnSpPr>
            <a:cxnSpLocks noChangeShapeType="1"/>
            <a:stCxn id="5" idx="3"/>
            <a:endCxn id="7" idx="1"/>
          </p:cNvCxnSpPr>
          <p:nvPr/>
        </p:nvCxnSpPr>
        <p:spPr bwMode="auto">
          <a:xfrm flipV="1">
            <a:off x="1295400" y="4498975"/>
            <a:ext cx="484188" cy="382588"/>
          </a:xfrm>
          <a:prstGeom prst="straightConnector1">
            <a:avLst/>
          </a:prstGeom>
          <a:ln w="19050">
            <a:solidFill>
              <a:schemeClr val="tx1"/>
            </a:solidFill>
            <a:headEnd/>
            <a:tailEnd type="arrow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79588" y="4298950"/>
            <a:ext cx="1801812" cy="4000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50% vs. soy</a:t>
            </a:r>
          </a:p>
        </p:txBody>
      </p:sp>
      <p:cxnSp>
        <p:nvCxnSpPr>
          <p:cNvPr id="8" name="Straight Arrow Connector 7"/>
          <p:cNvCxnSpPr>
            <a:cxnSpLocks noChangeShapeType="1"/>
            <a:stCxn id="5" idx="3"/>
            <a:endCxn id="9" idx="1"/>
          </p:cNvCxnSpPr>
          <p:nvPr/>
        </p:nvCxnSpPr>
        <p:spPr bwMode="auto">
          <a:xfrm>
            <a:off x="1295400" y="4881563"/>
            <a:ext cx="762000" cy="250825"/>
          </a:xfrm>
          <a:prstGeom prst="straightConnector1">
            <a:avLst/>
          </a:prstGeom>
          <a:ln w="19050">
            <a:solidFill>
              <a:schemeClr val="tx1"/>
            </a:solidFill>
            <a:headEnd/>
            <a:tailEnd type="arrow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57400" y="4930775"/>
            <a:ext cx="2057400" cy="4032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33% vs. solids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95800" y="3810000"/>
            <a:ext cx="990600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j-lt"/>
              </a:rPr>
              <a:t>Solid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FPIES</a:t>
            </a:r>
          </a:p>
        </p:txBody>
      </p:sp>
      <p:cxnSp>
        <p:nvCxnSpPr>
          <p:cNvPr id="11" name="Straight Arrow Connector 10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486400" y="4163943"/>
            <a:ext cx="914400" cy="227082"/>
          </a:xfrm>
          <a:prstGeom prst="straightConnector1">
            <a:avLst/>
          </a:prstGeom>
          <a:noFill/>
          <a:ln w="25400" cap="rnd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00800" y="4191000"/>
            <a:ext cx="2341563" cy="4000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65% vs. milk/soy</a:t>
            </a:r>
          </a:p>
        </p:txBody>
      </p:sp>
      <p:cxnSp>
        <p:nvCxnSpPr>
          <p:cNvPr id="13" name="Straight Arrow Connector 12"/>
          <p:cNvCxnSpPr>
            <a:cxnSpLocks noChangeShapeType="1"/>
            <a:stCxn id="10" idx="3"/>
            <a:endCxn id="14" idx="1"/>
          </p:cNvCxnSpPr>
          <p:nvPr/>
        </p:nvCxnSpPr>
        <p:spPr bwMode="auto">
          <a:xfrm>
            <a:off x="5486400" y="4163943"/>
            <a:ext cx="533400" cy="836682"/>
          </a:xfrm>
          <a:prstGeom prst="straightConnector1">
            <a:avLst/>
          </a:prstGeom>
          <a:noFill/>
          <a:ln w="25400" cap="rnd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4800600"/>
            <a:ext cx="2881313" cy="4000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50% vs. another grain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0" y="3581400"/>
            <a:ext cx="2341563" cy="4000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80% vs. &gt;1 food</a:t>
            </a:r>
          </a:p>
        </p:txBody>
      </p:sp>
      <p:cxnSp>
        <p:nvCxnSpPr>
          <p:cNvPr id="16" name="Straight Arrow Connector 15"/>
          <p:cNvCxnSpPr>
            <a:cxnSpLocks noChangeShapeType="1"/>
            <a:stCxn id="10" idx="3"/>
            <a:endCxn id="15" idx="1"/>
          </p:cNvCxnSpPr>
          <p:nvPr/>
        </p:nvCxnSpPr>
        <p:spPr bwMode="auto">
          <a:xfrm flipV="1">
            <a:off x="5486400" y="3781425"/>
            <a:ext cx="609600" cy="382518"/>
          </a:xfrm>
          <a:prstGeom prst="straightConnector1">
            <a:avLst/>
          </a:prstGeom>
          <a:noFill/>
          <a:ln w="25400" cap="rnd">
            <a:solidFill>
              <a:schemeClr val="tx1"/>
            </a:solidFill>
            <a:round/>
            <a:headEnd/>
            <a:tailEnd type="arrow" w="lg" len="lg"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32784" name="Content Placeholder 16"/>
          <p:cNvSpPr txBox="1">
            <a:spLocks/>
          </p:cNvSpPr>
          <p:nvPr/>
        </p:nvSpPr>
        <p:spPr bwMode="auto">
          <a:xfrm>
            <a:off x="381000" y="55626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200" b="1" dirty="0">
                <a:latin typeface="Times New Roman" charset="0"/>
              </a:rPr>
              <a:t>After 1</a:t>
            </a:r>
            <a:r>
              <a:rPr lang="en-US" sz="2200" b="1" baseline="30000" dirty="0">
                <a:latin typeface="Times New Roman" charset="0"/>
              </a:rPr>
              <a:t>st</a:t>
            </a:r>
            <a:r>
              <a:rPr lang="en-US" sz="2200" b="1" dirty="0">
                <a:latin typeface="Times New Roman" charset="0"/>
              </a:rPr>
              <a:t> year</a:t>
            </a:r>
            <a:r>
              <a:rPr lang="en-US" sz="2200" dirty="0">
                <a:latin typeface="Times New Roman" charset="0"/>
              </a:rPr>
              <a:t> –</a:t>
            </a:r>
            <a:r>
              <a:rPr lang="en-US" sz="2200" dirty="0" smtClean="0">
                <a:latin typeface="Times New Roman" charset="0"/>
              </a:rPr>
              <a:t> inpatient </a:t>
            </a:r>
            <a:r>
              <a:rPr lang="en-US" sz="2200" dirty="0">
                <a:latin typeface="Times New Roman" charset="0"/>
              </a:rPr>
              <a:t>challenges with</a:t>
            </a:r>
            <a:r>
              <a:rPr lang="en-US" sz="2200" dirty="0" smtClean="0">
                <a:latin typeface="Times New Roman" charset="0"/>
              </a:rPr>
              <a:t> culprit </a:t>
            </a:r>
            <a:r>
              <a:rPr lang="en-US" sz="2200" dirty="0">
                <a:latin typeface="Times New Roman" charset="0"/>
              </a:rPr>
              <a:t>food 12-18 months after last </a:t>
            </a:r>
            <a:r>
              <a:rPr lang="en-US" sz="2200" dirty="0" smtClean="0">
                <a:latin typeface="Times New Roman" charset="0"/>
              </a:rPr>
              <a:t>reaction; observed challenges </a:t>
            </a:r>
            <a:r>
              <a:rPr lang="en-US" sz="2200" dirty="0">
                <a:latin typeface="Times New Roman" charset="0"/>
              </a:rPr>
              <a:t>with untried foods.</a:t>
            </a:r>
          </a:p>
          <a:p>
            <a:pPr marL="438150" indent="-319088">
              <a:buClr>
                <a:schemeClr val="accent1"/>
              </a:buClr>
              <a:buSzPct val="80000"/>
              <a:buFont typeface="Wingdings 2" charset="2"/>
              <a:buChar char=""/>
            </a:pPr>
            <a:endParaRPr lang="en-US" sz="2200" dirty="0">
              <a:latin typeface="Times New Roman" charset="0"/>
            </a:endParaRPr>
          </a:p>
        </p:txBody>
      </p:sp>
      <p:sp>
        <p:nvSpPr>
          <p:cNvPr id="32786" name="Content Placeholder 16"/>
          <p:cNvSpPr txBox="1">
            <a:spLocks/>
          </p:cNvSpPr>
          <p:nvPr/>
        </p:nvSpPr>
        <p:spPr bwMode="auto">
          <a:xfrm>
            <a:off x="228600" y="2362200"/>
            <a:ext cx="3962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730250" lvl="1" indent="-273050">
              <a:spcBef>
                <a:spcPct val="20000"/>
              </a:spcBef>
              <a:buClr>
                <a:schemeClr val="accent2"/>
              </a:buClr>
              <a:buSzPct val="90000"/>
              <a:buFont typeface="Wingdings" charset="2"/>
              <a:buChar char=""/>
            </a:pPr>
            <a:r>
              <a:rPr lang="en-US" sz="2000" dirty="0" smtClean="0">
                <a:latin typeface="Times New Roman" charset="0"/>
              </a:rPr>
              <a:t>If </a:t>
            </a:r>
            <a:r>
              <a:rPr lang="en-US" sz="2000" b="1" dirty="0" smtClean="0">
                <a:latin typeface="Times New Roman" charset="0"/>
              </a:rPr>
              <a:t>cow’s milk </a:t>
            </a:r>
            <a:r>
              <a:rPr lang="en-US" sz="2000" b="1" dirty="0">
                <a:latin typeface="Times New Roman" charset="0"/>
              </a:rPr>
              <a:t>FPIES</a:t>
            </a:r>
            <a:r>
              <a:rPr lang="en-US" sz="2000" dirty="0">
                <a:latin typeface="Times New Roman" charset="0"/>
              </a:rPr>
              <a:t> –</a:t>
            </a:r>
            <a:r>
              <a:rPr lang="en-US" sz="2000" dirty="0" smtClean="0">
                <a:latin typeface="Times New Roman" charset="0"/>
              </a:rPr>
              <a:t> </a:t>
            </a:r>
            <a:br>
              <a:rPr lang="en-US" sz="2000" dirty="0" smtClean="0">
                <a:latin typeface="Times New Roman" charset="0"/>
              </a:rPr>
            </a:br>
            <a:r>
              <a:rPr lang="en-US" sz="2000" dirty="0" smtClean="0">
                <a:latin typeface="Times New Roman" charset="0"/>
              </a:rPr>
              <a:t>switch </a:t>
            </a:r>
            <a:r>
              <a:rPr lang="en-US" sz="2000" dirty="0">
                <a:latin typeface="Times New Roman" charset="0"/>
              </a:rPr>
              <a:t>to EHF,</a:t>
            </a:r>
            <a:r>
              <a:rPr lang="en-US" sz="2000" dirty="0" smtClean="0">
                <a:latin typeface="Times New Roman" charset="0"/>
              </a:rPr>
              <a:t> then AA formula </a:t>
            </a:r>
            <a:r>
              <a:rPr lang="en-US" sz="2000" dirty="0">
                <a:latin typeface="Times New Roman" charset="0"/>
              </a:rPr>
              <a:t>if still symptomatic (skip soy formula), delay introduction of solids.</a:t>
            </a:r>
          </a:p>
        </p:txBody>
      </p:sp>
      <p:sp>
        <p:nvSpPr>
          <p:cNvPr id="32787" name="Content Placeholder 16"/>
          <p:cNvSpPr txBox="1">
            <a:spLocks/>
          </p:cNvSpPr>
          <p:nvPr/>
        </p:nvSpPr>
        <p:spPr bwMode="auto">
          <a:xfrm>
            <a:off x="3962400" y="2362200"/>
            <a:ext cx="4876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>
            <a:prstTxWarp prst="textNoShape">
              <a:avLst/>
            </a:prstTxWarp>
          </a:bodyPr>
          <a:lstStyle/>
          <a:p>
            <a:pPr marL="730250" lvl="1" indent="-273050">
              <a:spcBef>
                <a:spcPct val="20000"/>
              </a:spcBef>
              <a:buClr>
                <a:schemeClr val="accent2"/>
              </a:buClr>
              <a:buSzPct val="90000"/>
              <a:buFont typeface="Wingdings" charset="2"/>
              <a:buChar char=""/>
            </a:pPr>
            <a:r>
              <a:rPr lang="en-US" sz="2000" dirty="0" smtClean="0">
                <a:latin typeface="Times New Roman" charset="0"/>
              </a:rPr>
              <a:t>If </a:t>
            </a:r>
            <a:r>
              <a:rPr lang="en-US" sz="2000" b="1" dirty="0">
                <a:latin typeface="Times New Roman" charset="0"/>
              </a:rPr>
              <a:t>solid FPIES</a:t>
            </a:r>
            <a:r>
              <a:rPr lang="en-US" sz="2000" dirty="0">
                <a:latin typeface="Times New Roman" charset="0"/>
              </a:rPr>
              <a:t> – switch to EHF/AA formula, eliminate grains, legumes, poultry, ?fish. </a:t>
            </a:r>
          </a:p>
        </p:txBody>
      </p:sp>
      <p:cxnSp>
        <p:nvCxnSpPr>
          <p:cNvPr id="41" name="Straight Connector 40"/>
          <p:cNvCxnSpPr>
            <a:cxnSpLocks noChangeShapeType="1"/>
          </p:cNvCxnSpPr>
          <p:nvPr/>
        </p:nvCxnSpPr>
        <p:spPr bwMode="auto">
          <a:xfrm rot="5400000">
            <a:off x="2666207" y="3961607"/>
            <a:ext cx="3200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>
            <a:outerShdw blurRad="63500" dist="25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6934200" y="6477000"/>
            <a:ext cx="213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Times New Roman" charset="0"/>
              </a:rPr>
              <a:t>Sicherer</a:t>
            </a:r>
            <a:r>
              <a:rPr lang="en-US" dirty="0">
                <a:latin typeface="Times New Roman" charset="0"/>
              </a:rPr>
              <a:t>, JACI</a:t>
            </a:r>
            <a:r>
              <a:rPr lang="en-US" dirty="0" smtClean="0">
                <a:latin typeface="Times New Roman" charset="0"/>
              </a:rPr>
              <a:t> 2005</a:t>
            </a:r>
            <a:endParaRPr lang="en-US" dirty="0">
              <a:latin typeface="Times New Roman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91000" y="2209800"/>
            <a:ext cx="48006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57200" y="5638800"/>
            <a:ext cx="81534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rcRect l="1352" t="888" r="1712" b="1345"/>
          <a:stretch>
            <a:fillRect/>
          </a:stretch>
        </p:blipFill>
        <p:spPr>
          <a:xfrm>
            <a:off x="228600" y="152400"/>
            <a:ext cx="8617650" cy="6605499"/>
          </a:xfrm>
          <a:prstGeom prst="rect">
            <a:avLst/>
          </a:prstGeom>
          <a:effectLst>
            <a:outerShdw blurRad="95250" dist="63500" dir="2700000" algn="tl" rotWithShape="0">
              <a:srgbClr val="000000">
                <a:alpha val="83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609600" y="516552"/>
            <a:ext cx="7924800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chemeClr val="bg1"/>
                </a:solidFill>
                <a:latin typeface="Chalkboard"/>
                <a:cs typeface="Chalkboard"/>
              </a:rPr>
              <a:t>For the IM trained A/I fellows:</a:t>
            </a:r>
          </a:p>
          <a:p>
            <a:endParaRPr lang="en-US" sz="2800" dirty="0" smtClean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Extensively hydrolyzed (casein) formulas: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Alimentum</a:t>
            </a:r>
            <a:endParaRPr lang="en-US" sz="2800" dirty="0" smtClean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Nutramigen</a:t>
            </a:r>
            <a:endParaRPr lang="en-US" sz="2800" dirty="0" smtClean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Pregestemil</a:t>
            </a:r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*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Elemental (amino acid) formulas: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Neocate</a:t>
            </a:r>
            <a:endParaRPr lang="en-US" sz="2800" dirty="0" smtClean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Elecare</a:t>
            </a:r>
            <a:endParaRPr lang="en-US" sz="2800" dirty="0" smtClean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Chalkboard"/>
                <a:cs typeface="Chalkboard"/>
              </a:rPr>
              <a:t>Nutramigen</a:t>
            </a:r>
            <a:r>
              <a:rPr lang="en-US" sz="2800" dirty="0" smtClean="0">
                <a:solidFill>
                  <a:schemeClr val="bg1"/>
                </a:solidFill>
                <a:latin typeface="Chalkboard"/>
                <a:cs typeface="Chalkboard"/>
              </a:rPr>
              <a:t> AA</a:t>
            </a:r>
            <a:endParaRPr lang="en-US" sz="28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09600" y="6019800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halkboard"/>
                <a:cs typeface="Chalkboard"/>
              </a:rPr>
              <a:t>*</a:t>
            </a:r>
            <a:r>
              <a:rPr lang="en-US" sz="1400" dirty="0" smtClean="0">
                <a:solidFill>
                  <a:schemeClr val="bg1"/>
                </a:solidFill>
                <a:latin typeface="Chalkboard"/>
                <a:cs typeface="Chalkboard"/>
              </a:rPr>
              <a:t>Contains short/medium chain fatty acids for special cases: short bowel, liver disease, etc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Prognosis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3200400"/>
          </a:xfrm>
        </p:spPr>
        <p:txBody>
          <a:bodyPr/>
          <a:lstStyle/>
          <a:p>
            <a:pPr eaLnBrk="1" hangingPunct="1"/>
            <a:r>
              <a:rPr lang="en-US" sz="2600" b="1" dirty="0" smtClean="0"/>
              <a:t>Prospective follow-up of oral food challenge in FPIES </a:t>
            </a:r>
            <a:r>
              <a:rPr lang="en-US" sz="2000" b="1" dirty="0" smtClean="0"/>
              <a:t>(Hwang, Arch </a:t>
            </a:r>
            <a:r>
              <a:rPr lang="en-US" sz="2000" b="1" dirty="0" err="1" smtClean="0"/>
              <a:t>Dis</a:t>
            </a:r>
            <a:r>
              <a:rPr lang="en-US" sz="2000" b="1" dirty="0" smtClean="0"/>
              <a:t> Child 2009)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23 infants with cow’s milk FPIES, diagnosed via OFC at mean age of 36 days, randomized into 2 groups: </a:t>
            </a:r>
          </a:p>
          <a:p>
            <a:pPr eaLnBrk="1" hangingPunct="1"/>
            <a:endParaRPr lang="en-US" sz="2000" b="1" dirty="0" smtClean="0">
              <a:latin typeface="+mj-lt"/>
            </a:endParaRPr>
          </a:p>
          <a:p>
            <a:pPr eaLnBrk="1" hangingPunct="1">
              <a:buNone/>
            </a:pPr>
            <a:r>
              <a:rPr lang="en-US" sz="2000" b="1" dirty="0" smtClean="0">
                <a:latin typeface="+mj-lt"/>
              </a:rPr>
              <a:t>Cow’s milk challenge:</a:t>
            </a:r>
          </a:p>
          <a:p>
            <a:pPr eaLnBrk="1" hangingPunct="1">
              <a:buNone/>
            </a:pPr>
            <a:endParaRPr lang="en-US" sz="2000" b="1" dirty="0" smtClean="0">
              <a:latin typeface="+mj-lt"/>
            </a:endParaRPr>
          </a:p>
          <a:p>
            <a:pPr eaLnBrk="1" hangingPunct="1">
              <a:buNone/>
            </a:pPr>
            <a:endParaRPr lang="en-US" sz="2000" b="1" dirty="0" smtClean="0">
              <a:latin typeface="+mj-lt"/>
            </a:endParaRPr>
          </a:p>
          <a:p>
            <a:pPr eaLnBrk="1" hangingPunct="1">
              <a:buNone/>
            </a:pPr>
            <a:endParaRPr lang="en-US" sz="2000" b="1" dirty="0" smtClean="0">
              <a:latin typeface="+mj-lt"/>
            </a:endParaRPr>
          </a:p>
          <a:p>
            <a:pPr eaLnBrk="1" hangingPunct="1">
              <a:buNone/>
            </a:pPr>
            <a:r>
              <a:rPr lang="en-US" sz="2000" b="1" dirty="0" smtClean="0">
                <a:latin typeface="+mj-lt"/>
              </a:rPr>
              <a:t>Soy milk challenge:</a:t>
            </a:r>
          </a:p>
          <a:p>
            <a:pPr eaLnBrk="1" hangingPunct="1">
              <a:buFont typeface="Wingdings 2" charset="2"/>
              <a:buNone/>
            </a:pPr>
            <a:endParaRPr lang="en-US" sz="2200" dirty="0" smtClean="0">
              <a:latin typeface="+mj-lt"/>
            </a:endParaRPr>
          </a:p>
          <a:p>
            <a:pPr eaLnBrk="1" hangingPunct="1">
              <a:buFont typeface="Wingdings 2" charset="2"/>
              <a:buNone/>
            </a:pPr>
            <a:endParaRPr lang="en-US" sz="2200" dirty="0" smtClean="0">
              <a:latin typeface="+mj-lt"/>
            </a:endParaRPr>
          </a:p>
          <a:p>
            <a:pPr eaLnBrk="1" hangingPunct="1">
              <a:buFont typeface="Wingdings 2" charset="2"/>
              <a:buNone/>
            </a:pPr>
            <a:endParaRPr lang="en-US" sz="2200" dirty="0" smtClean="0"/>
          </a:p>
          <a:p>
            <a:pPr eaLnBrk="1" hangingPunct="1">
              <a:buFont typeface="Wingdings 2" charset="2"/>
              <a:buNone/>
            </a:pPr>
            <a:r>
              <a:rPr lang="en-US" sz="2200" dirty="0" smtClean="0"/>
              <a:t>	</a:t>
            </a:r>
            <a:r>
              <a:rPr lang="en-US" sz="1900" b="1" dirty="0" smtClean="0"/>
              <a:t>Based on these findings, authors recommend soy OFC at 6-8 months and cow’s milk OFC at 12 months (when most will have negative challenge) </a:t>
            </a:r>
          </a:p>
        </p:txBody>
      </p:sp>
      <p:graphicFrame>
        <p:nvGraphicFramePr>
          <p:cNvPr id="34" name="Diagram 33"/>
          <p:cNvGraphicFramePr/>
          <p:nvPr/>
        </p:nvGraphicFramePr>
        <p:xfrm>
          <a:off x="228600" y="3124200"/>
          <a:ext cx="86106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7" name="Diagram 36"/>
          <p:cNvGraphicFramePr/>
          <p:nvPr/>
        </p:nvGraphicFramePr>
        <p:xfrm>
          <a:off x="228600" y="4317666"/>
          <a:ext cx="69342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0400" y="0"/>
            <a:ext cx="2133600" cy="142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5448"/>
            <a:ext cx="85344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1940 Case Series</a:t>
            </a:r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/>
              <a:cs typeface="Arial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/>
          <a:srcRect b="2188"/>
          <a:stretch>
            <a:fillRect/>
          </a:stretch>
        </p:blipFill>
        <p:spPr bwMode="auto">
          <a:xfrm>
            <a:off x="0" y="1524000"/>
            <a:ext cx="7543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39000" y="6400800"/>
            <a:ext cx="2133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Am J Med </a:t>
            </a:r>
            <a:r>
              <a:rPr lang="en-US" sz="1500" dirty="0" err="1" smtClean="0"/>
              <a:t>Sci</a:t>
            </a:r>
            <a:r>
              <a:rPr lang="en-US" sz="1500" dirty="0" smtClean="0"/>
              <a:t> 1940</a:t>
            </a: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1676400"/>
            <a:ext cx="2728927" cy="3860149"/>
          </a:xfrm>
          <a:prstGeom prst="rect">
            <a:avLst/>
          </a:prstGeom>
          <a:ln w="57150" cmpd="sng">
            <a:solidFill>
              <a:schemeClr val="tx1"/>
            </a:solidFill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10101" t="27946" r="21211" b="44109"/>
          <a:stretch>
            <a:fillRect/>
          </a:stretch>
        </p:blipFill>
        <p:spPr bwMode="auto">
          <a:xfrm>
            <a:off x="152400" y="3810000"/>
            <a:ext cx="8809038" cy="25908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ffectLst>
            <a:outerShdw blurRad="63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38200" y="113052"/>
          <a:ext cx="7696200" cy="666874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31392"/>
                <a:gridCol w="2883408"/>
                <a:gridCol w="3581400"/>
              </a:tblGrid>
              <a:tr h="450828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Food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Resolution Rate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Study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rowSpan="3">
                  <a:txBody>
                    <a:bodyPr/>
                    <a:lstStyle/>
                    <a:p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Milk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Sicherer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1998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691270">
                <a:tc vMerge="1"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64% by 10 mo</a:t>
                      </a:r>
                      <a:b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(100% by 20 mo)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Hwang 2009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65373">
                <a:tc vMerge="1">
                  <a:txBody>
                    <a:bodyPr/>
                    <a:lstStyle/>
                    <a:p>
                      <a:endParaRPr lang="en-US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55% by 32 mo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Seppo</a:t>
                      </a:r>
                      <a:r>
                        <a:rPr lang="en-US" sz="2200" dirty="0" smtClean="0">
                          <a:latin typeface="+mj-lt"/>
                        </a:rPr>
                        <a:t> 2010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rowSpan="6">
                  <a:txBody>
                    <a:bodyPr/>
                    <a:lstStyle/>
                    <a:p>
                      <a:r>
                        <a:rPr lang="en-US" sz="2200" b="1" dirty="0" smtClean="0">
                          <a:latin typeface="+mj-lt"/>
                        </a:rPr>
                        <a:t>Soy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83%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Mehr</a:t>
                      </a:r>
                      <a:r>
                        <a:rPr lang="en-US" sz="2200" dirty="0" smtClean="0">
                          <a:latin typeface="+mj-lt"/>
                        </a:rPr>
                        <a:t> 2009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vMerge="1"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20%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Sicherer</a:t>
                      </a:r>
                      <a:r>
                        <a:rPr lang="en-US" sz="2200" dirty="0" smtClean="0">
                          <a:latin typeface="+mj-lt"/>
                        </a:rPr>
                        <a:t> 1998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5853">
                <a:tc vMerge="1">
                  <a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27%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Nowak-</a:t>
                      </a:r>
                      <a:r>
                        <a:rPr lang="en-US" sz="2200" dirty="0" err="1" smtClean="0">
                          <a:latin typeface="+mj-lt"/>
                        </a:rPr>
                        <a:t>Wegrzyn</a:t>
                      </a:r>
                      <a:r>
                        <a:rPr lang="en-US" sz="2200" dirty="0" smtClean="0">
                          <a:latin typeface="+mj-lt"/>
                        </a:rPr>
                        <a:t> 2003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vMerge="1">
                  <a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67%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Fogg</a:t>
                      </a:r>
                      <a:r>
                        <a:rPr lang="en-US" sz="2200" baseline="0" dirty="0" smtClean="0">
                          <a:latin typeface="+mj-lt"/>
                        </a:rPr>
                        <a:t> 2006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691270">
                <a:tc vMerge="1"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92% by 10 mo</a:t>
                      </a:r>
                      <a:b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(100% by 14 mo)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Hwang 2009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vMerge="1">
                  <a:txBody>
                    <a:bodyPr/>
                    <a:lstStyle/>
                    <a:p>
                      <a:endParaRPr lang="en-US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28% by 34 mo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Seppo</a:t>
                      </a:r>
                      <a:r>
                        <a:rPr lang="en-US" sz="2200" dirty="0" smtClean="0">
                          <a:latin typeface="+mj-lt"/>
                        </a:rPr>
                        <a:t> 2010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90718">
                <a:tc rowSpan="3">
                  <a:txBody>
                    <a:bodyPr/>
                    <a:lstStyle/>
                    <a:p>
                      <a:r>
                        <a:rPr lang="en-US" sz="2200" b="1" dirty="0" smtClean="0">
                          <a:latin typeface="+mj-lt"/>
                        </a:rPr>
                        <a:t>Rice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80% by 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latin typeface="+mj-lt"/>
                        </a:rPr>
                        <a:t>Mehr</a:t>
                      </a:r>
                      <a:r>
                        <a:rPr lang="en-US" sz="2200" dirty="0" smtClean="0">
                          <a:latin typeface="+mj-lt"/>
                        </a:rPr>
                        <a:t> 2009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</a:tr>
              <a:tr h="346857">
                <a:tc vMerge="1"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40% by 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latin typeface="+mj-lt"/>
                        </a:rPr>
                        <a:t>Nowak-</a:t>
                      </a:r>
                      <a:r>
                        <a:rPr lang="en-US" sz="2200" dirty="0" err="1" smtClean="0">
                          <a:latin typeface="+mj-lt"/>
                        </a:rPr>
                        <a:t>Wegrzyn</a:t>
                      </a:r>
                      <a:r>
                        <a:rPr lang="en-US" sz="2200" dirty="0" smtClean="0">
                          <a:latin typeface="+mj-lt"/>
                        </a:rPr>
                        <a:t> 2003</a:t>
                      </a:r>
                    </a:p>
                  </a:txBody>
                  <a:tcPr/>
                </a:tc>
              </a:tr>
              <a:tr h="390718">
                <a:tc vMerge="1">
                  <a:txBody>
                    <a:bodyPr/>
                    <a:lstStyle/>
                    <a:p>
                      <a:endParaRPr lang="en-US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50% by 42 mo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+mj-lt"/>
                        </a:rPr>
                        <a:t>Seppo</a:t>
                      </a:r>
                      <a:r>
                        <a:rPr lang="en-US" sz="2200" dirty="0" smtClean="0">
                          <a:latin typeface="+mj-lt"/>
                        </a:rPr>
                        <a:t> 2010</a:t>
                      </a:r>
                    </a:p>
                  </a:txBody>
                  <a:tcPr/>
                </a:tc>
              </a:tr>
              <a:tr h="390718">
                <a:tc>
                  <a:txBody>
                    <a:bodyPr/>
                    <a:lstStyle/>
                    <a:p>
                      <a:r>
                        <a:rPr lang="en-US" sz="2200" b="1" dirty="0" smtClean="0">
                          <a:latin typeface="+mj-lt"/>
                        </a:rPr>
                        <a:t>Oat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+mj-lt"/>
                        </a:rPr>
                        <a:t>58% by</a:t>
                      </a:r>
                      <a:r>
                        <a:rPr lang="en-US" sz="2200" baseline="0" dirty="0" smtClean="0">
                          <a:latin typeface="+mj-lt"/>
                        </a:rPr>
                        <a:t> 45 mo</a:t>
                      </a: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+mj-lt"/>
                        </a:rPr>
                        <a:t>Seppo</a:t>
                      </a:r>
                      <a:r>
                        <a:rPr lang="en-US" sz="2200" baseline="0" dirty="0" smtClean="0">
                          <a:latin typeface="+mj-lt"/>
                        </a:rPr>
                        <a:t> 2010</a:t>
                      </a:r>
                      <a:endParaRPr lang="en-US" sz="2200" dirty="0" smtClean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73375"/>
          </a:xfrm>
        </p:spPr>
        <p:txBody>
          <a:bodyPr/>
          <a:lstStyle/>
          <a:p>
            <a:r>
              <a:rPr lang="en-US" sz="2500" b="1" dirty="0" smtClean="0"/>
              <a:t>The Incidence, Manifestations And Natural Course Of (Cow’s Milk) FPIES </a:t>
            </a:r>
            <a:r>
              <a:rPr lang="en-US" sz="2500" dirty="0" smtClean="0"/>
              <a:t> </a:t>
            </a:r>
            <a:r>
              <a:rPr lang="en-US" sz="2400" dirty="0" smtClean="0"/>
              <a:t>(Katz, JACI abstract 2010)</a:t>
            </a:r>
          </a:p>
          <a:p>
            <a:pPr lvl="1"/>
            <a:r>
              <a:rPr lang="en-US" sz="2100" dirty="0" smtClean="0"/>
              <a:t>Medical center in Israel: 98.4% of all newborns born over 2 years successfully contacted (</a:t>
            </a:r>
            <a:r>
              <a:rPr lang="en-US" sz="2100" dirty="0" err="1" smtClean="0"/>
              <a:t>n</a:t>
            </a:r>
            <a:r>
              <a:rPr lang="en-US" sz="2100" dirty="0" smtClean="0"/>
              <a:t>=13,019)</a:t>
            </a:r>
          </a:p>
          <a:p>
            <a:pPr lvl="1"/>
            <a:r>
              <a:rPr lang="en-US" sz="2100" dirty="0" smtClean="0"/>
              <a:t>2.9% with suspicion of cow’s milk intolerance</a:t>
            </a:r>
          </a:p>
          <a:p>
            <a:pPr lvl="1"/>
            <a:r>
              <a:rPr lang="en-US" sz="2100" b="1" dirty="0" smtClean="0"/>
              <a:t>0.33%</a:t>
            </a:r>
            <a:r>
              <a:rPr lang="en-US" sz="2100" dirty="0" smtClean="0"/>
              <a:t> determined to have FPIES (25/44 confirmed by OFC). 95% tolerated CM by age 3.</a:t>
            </a:r>
            <a:endParaRPr lang="en-US" sz="21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Incidence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3400" y="4495800"/>
            <a:ext cx="822960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marL="438150" lvl="0" indent="-319088" eaLnBrk="0" hangingPunct="0">
              <a:buClr>
                <a:schemeClr val="accent1"/>
              </a:buClr>
              <a:buSzPct val="80000"/>
              <a:buFont typeface="Wingdings 2" charset="2"/>
              <a:buChar char=""/>
            </a:pPr>
            <a:r>
              <a:rPr lang="en-US" sz="2500" b="1" dirty="0" smtClean="0">
                <a:latin typeface="+mn-lt"/>
              </a:rPr>
              <a:t>Index of suspicion of typical cow’s milk protein-induced </a:t>
            </a:r>
            <a:r>
              <a:rPr lang="en-US" sz="2500" b="1" dirty="0" err="1" smtClean="0">
                <a:latin typeface="+mn-lt"/>
              </a:rPr>
              <a:t>enterocolitis</a:t>
            </a:r>
            <a:r>
              <a:rPr lang="en-US" sz="2500" b="1" dirty="0" smtClean="0">
                <a:latin typeface="+mn-lt"/>
              </a:rPr>
              <a:t> (Hwang, J Korean Med </a:t>
            </a:r>
            <a:r>
              <a:rPr lang="en-US" sz="2500" b="1" dirty="0" err="1" smtClean="0">
                <a:latin typeface="+mn-lt"/>
              </a:rPr>
              <a:t>Sci</a:t>
            </a:r>
            <a:r>
              <a:rPr lang="en-US" sz="2500" b="1" dirty="0" smtClean="0">
                <a:latin typeface="+mn-lt"/>
              </a:rPr>
              <a:t> 2007)</a:t>
            </a:r>
          </a:p>
          <a:p>
            <a:pPr marL="730250" marR="0" lvl="1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charset="2"/>
              <a:buChar char=""/>
              <a:tabLst/>
              <a:defRPr/>
            </a:pP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142</a:t>
            </a:r>
            <a:r>
              <a:rPr kumimoji="0" lang="en-US" sz="2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</a:t>
            </a:r>
            <a:r>
              <a:rPr lang="en-US" sz="2100" dirty="0" smtClean="0">
                <a:latin typeface="+mn-lt"/>
                <a:ea typeface="ＭＳ Ｐゴシック" charset="-128"/>
              </a:rPr>
              <a:t>consecutive infants 15-45 days (not exclusively breast </a:t>
            </a:r>
            <a:r>
              <a:rPr lang="en-US" sz="2100" dirty="0" err="1" smtClean="0">
                <a:latin typeface="+mn-lt"/>
                <a:ea typeface="ＭＳ Ｐゴシック" charset="-128"/>
              </a:rPr>
              <a:t>fed)admitted</a:t>
            </a:r>
            <a:r>
              <a:rPr lang="en-US" sz="2100" dirty="0" smtClean="0">
                <a:latin typeface="+mn-lt"/>
                <a:ea typeface="ＭＳ Ｐゴシック" charset="-128"/>
              </a:rPr>
              <a:t> for vomiting and/or diarrhea over 3 years.</a:t>
            </a:r>
          </a:p>
          <a:p>
            <a:pPr marL="730250" marR="0" lvl="1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charset="2"/>
              <a:buChar char=""/>
              <a:tabLst/>
              <a:defRPr/>
            </a:pP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11.3%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(</a:t>
            </a:r>
            <a:r>
              <a:rPr kumimoji="0" lang="en-US" sz="2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n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=16) with</a:t>
            </a:r>
            <a:r>
              <a:rPr kumimoji="0" lang="en-US" sz="2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+mn-cs"/>
              </a:rPr>
              <a:t> </a:t>
            </a:r>
            <a:r>
              <a:rPr lang="en-US" sz="2100" dirty="0" smtClean="0">
                <a:latin typeface="+mn-lt"/>
                <a:ea typeface="ＭＳ Ｐゴシック" charset="-128"/>
              </a:rPr>
              <a:t>FPIES (all confirmed by OFC)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81000" y="4419600"/>
            <a:ext cx="8458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73375"/>
          </a:xfrm>
        </p:spPr>
        <p:txBody>
          <a:bodyPr/>
          <a:lstStyle/>
          <a:p>
            <a:r>
              <a:rPr lang="en-US" sz="2800" b="1" dirty="0" smtClean="0"/>
              <a:t>Clinical Characteristics of Children with Food Protein-Induced Enterocolitis </a:t>
            </a:r>
            <a:r>
              <a:rPr lang="en-US" sz="2400" dirty="0" smtClean="0"/>
              <a:t>(</a:t>
            </a:r>
            <a:r>
              <a:rPr lang="en-US" sz="2400" dirty="0" err="1" smtClean="0"/>
              <a:t>Seppo</a:t>
            </a:r>
            <a:r>
              <a:rPr lang="en-US" sz="2400" dirty="0" smtClean="0"/>
              <a:t>, JACI abstract 2010)</a:t>
            </a:r>
          </a:p>
          <a:p>
            <a:pPr lvl="1"/>
            <a:r>
              <a:rPr lang="en-US" sz="2400" dirty="0" smtClean="0"/>
              <a:t>Mt. Sinai Medical Center, NYC</a:t>
            </a:r>
          </a:p>
          <a:p>
            <a:pPr lvl="1"/>
            <a:r>
              <a:rPr lang="en-US" sz="2400" dirty="0" smtClean="0"/>
              <a:t>“We analyzed records of children with FPIES evaluated in the Allergy Clinics between 2001 and 2009. </a:t>
            </a:r>
            <a:r>
              <a:rPr lang="en-US" sz="2400" b="1" dirty="0" smtClean="0"/>
              <a:t>76 </a:t>
            </a:r>
            <a:r>
              <a:rPr lang="en-US" sz="2400" dirty="0" smtClean="0"/>
              <a:t>children with FPIES were identified.”</a:t>
            </a: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Incidence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52600"/>
            <a:ext cx="7390884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180975" dist="88900" dir="2700000" algn="tl" rotWithShape="0">
              <a:srgbClr val="000000">
                <a:alpha val="6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The End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42" y="1524000"/>
            <a:ext cx="8036158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 b="77643"/>
          <a:stretch>
            <a:fillRect/>
          </a:stretch>
        </p:blipFill>
        <p:spPr bwMode="auto">
          <a:xfrm>
            <a:off x="990600" y="152400"/>
            <a:ext cx="7543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1714948"/>
          <a:ext cx="8686799" cy="465912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981986"/>
                <a:gridCol w="3222845"/>
                <a:gridCol w="2215847"/>
                <a:gridCol w="2266121"/>
              </a:tblGrid>
              <a:tr h="34245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Onset</a:t>
                      </a:r>
                      <a:endParaRPr lang="en-US" sz="1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Symptoms</a:t>
                      </a:r>
                      <a:endParaRPr lang="en-US" sz="1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Intervention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Outcome</a:t>
                      </a:r>
                      <a:endParaRPr lang="en-US" sz="1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8157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itchFamily="34" charset="0"/>
                          <a:cs typeface="Arial" pitchFamily="34" charset="0"/>
                        </a:rPr>
                        <a:t>3 weeks</a:t>
                      </a:r>
                      <a:endParaRPr lang="en-US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Stools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with mucus and frank blood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Cow milk to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breast milk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Resolution in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48h, recurrence when milk tried again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4863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itchFamily="34" charset="0"/>
                          <a:cs typeface="Arial" pitchFamily="34" charset="0"/>
                        </a:rPr>
                        <a:t>4 weeks</a:t>
                      </a:r>
                      <a:endParaRPr lang="en-US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 pitchFamily="34" charset="0"/>
                          <a:cs typeface="Arial" pitchFamily="34" charset="0"/>
                        </a:rPr>
                        <a:t>Mucusy</a:t>
                      </a:r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bloody stools, sometimes just blood without feces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Cow milk to goat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milk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Resolution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in 48h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8157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itchFamily="34" charset="0"/>
                          <a:cs typeface="Arial" pitchFamily="34" charset="0"/>
                        </a:rPr>
                        <a:t>5 weeks</a:t>
                      </a:r>
                      <a:endParaRPr lang="en-US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Frankly bloody stools “sufficient to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wet a large part of each diaper”, anemia, colic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Cow milk to breast milk (almost had ex-lap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for </a:t>
                      </a:r>
                      <a:r>
                        <a:rPr lang="en-US" sz="1600" baseline="0" dirty="0" err="1" smtClean="0">
                          <a:latin typeface="Arial" pitchFamily="34" charset="0"/>
                          <a:cs typeface="Arial" pitchFamily="34" charset="0"/>
                        </a:rPr>
                        <a:t>Meckel’s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Resolution in 48h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8157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itchFamily="34" charset="0"/>
                          <a:cs typeface="Arial" pitchFamily="34" charset="0"/>
                        </a:rPr>
                        <a:t>5 weeks</a:t>
                      </a:r>
                      <a:endParaRPr lang="en-US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 pitchFamily="34" charset="0"/>
                          <a:cs typeface="Arial" pitchFamily="34" charset="0"/>
                        </a:rPr>
                        <a:t>Mucusy</a:t>
                      </a:r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 bloody stools, vomiting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(lethargic episodes/aspiration)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Cow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milk to goat milk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Resolution in 48h, recurrence at 7 wks,</a:t>
                      </a:r>
                    </a:p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switched</a:t>
                      </a:r>
                      <a:r>
                        <a:rPr lang="en-US" sz="1600" baseline="0" dirty="0" smtClean="0">
                          <a:latin typeface="Arial" pitchFamily="34" charset="0"/>
                          <a:cs typeface="Arial" pitchFamily="34" charset="0"/>
                        </a:rPr>
                        <a:t> to soy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724400" y="118772"/>
            <a:ext cx="4267200" cy="6651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4516" name="TextBox 4"/>
          <p:cNvSpPr txBox="1">
            <a:spLocks noChangeArrowheads="1"/>
          </p:cNvSpPr>
          <p:nvPr/>
        </p:nvSpPr>
        <p:spPr bwMode="auto">
          <a:xfrm>
            <a:off x="228600" y="2695813"/>
            <a:ext cx="4191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Clr>
                <a:srgbClr val="0070C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Joyce D. </a:t>
            </a:r>
            <a:r>
              <a:rPr lang="en-US" sz="2100" dirty="0" err="1" smtClean="0">
                <a:latin typeface="Times New Roman" charset="0"/>
                <a:ea typeface="Times New Roman" charset="0"/>
                <a:cs typeface="Times New Roman" charset="0"/>
              </a:rPr>
              <a:t>Gryboski</a:t>
            </a:r>
            <a: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  <a:t>, MD</a:t>
            </a:r>
            <a:b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1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70C0"/>
              </a:buClr>
              <a:buFont typeface="Wingdings" charset="2"/>
              <a:buChar char="§"/>
            </a:pPr>
            <a: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  <a:t> Infant with 3 </a:t>
            </a: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episodes of</a:t>
            </a:r>
            <a: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  <a:t> bloody diarrhea </a:t>
            </a: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and shock within 1-2h when challenged with milk</a:t>
            </a:r>
            <a:b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1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70C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Rapid resolution of </a:t>
            </a:r>
            <a: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  <a:t>symptoms </a:t>
            </a: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off of milk</a:t>
            </a:r>
          </a:p>
          <a:p>
            <a:pPr>
              <a:buClr>
                <a:srgbClr val="0070C0"/>
              </a:buClr>
              <a:buFont typeface="Wingdings" charset="2"/>
              <a:buChar char="§"/>
            </a:pPr>
            <a:endParaRPr lang="en-US" sz="21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rgbClr val="0070C0"/>
              </a:buClr>
              <a:buFont typeface="Wingdings" charset="2"/>
              <a:buChar char="§"/>
            </a:pPr>
            <a:r>
              <a:rPr lang="en-US" sz="21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100" dirty="0" smtClean="0">
                <a:latin typeface="Times New Roman" charset="0"/>
                <a:ea typeface="Times New Roman" charset="0"/>
                <a:cs typeface="Times New Roman" charset="0"/>
              </a:rPr>
              <a:t>Diagnosis: “</a:t>
            </a:r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milk induced colitis”</a:t>
            </a:r>
            <a:endParaRPr lang="en-US" sz="21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0600" y="3429000"/>
            <a:ext cx="4114800" cy="1219200"/>
          </a:xfrm>
          <a:prstGeom prst="rect">
            <a:avLst/>
          </a:prstGeom>
          <a:solidFill>
            <a:srgbClr val="0070C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4518" name="Picture 3"/>
          <p:cNvPicPr>
            <a:picLocks noChangeAspect="1" noChangeArrowheads="1"/>
          </p:cNvPicPr>
          <p:nvPr/>
        </p:nvPicPr>
        <p:blipFill>
          <a:blip r:embed="rId4"/>
          <a:srcRect t="11111"/>
          <a:stretch>
            <a:fillRect/>
          </a:stretch>
        </p:blipFill>
        <p:spPr bwMode="auto">
          <a:xfrm>
            <a:off x="914400" y="1600200"/>
            <a:ext cx="27432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>
            <a:off x="152400" y="2438400"/>
            <a:ext cx="44196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4038600" cy="12510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1966 Case Report</a:t>
            </a:r>
            <a:endParaRPr lang="en-US" b="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1967 Case Series</a:t>
            </a:r>
            <a:endParaRPr lang="en-US" b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1524000"/>
            <a:ext cx="90027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Content Placeholder 5"/>
          <p:cNvSpPr txBox="1">
            <a:spLocks/>
          </p:cNvSpPr>
          <p:nvPr/>
        </p:nvSpPr>
        <p:spPr bwMode="auto">
          <a:xfrm>
            <a:off x="533400" y="3429000"/>
            <a:ext cx="7924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21 cases characterized by GI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sx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(vomiting, diarrhea, usually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mucusy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/bloody 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stools) and poor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weight 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gain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that resolved with elimination of cow’s milk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33% developed signs of shock when challenged</a:t>
            </a:r>
            <a:b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Colon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bx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(before and after milk elimination) demonstrated rapid reversal of colitis after milk eliminated – proposed that “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milk induced colitis”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be recognized as a distinct entity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None/>
            </a:pPr>
            <a:endParaRPr lang="en-US" sz="2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>
            <a:off x="457200" y="3198813"/>
            <a:ext cx="8153400" cy="1587"/>
          </a:xfrm>
          <a:prstGeom prst="line">
            <a:avLst/>
          </a:prstGeom>
          <a:noFill/>
          <a:ln w="48500" cmpd="thickThin">
            <a:solidFill>
              <a:schemeClr val="tx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4"/>
          <a:srcRect t="11111"/>
          <a:stretch>
            <a:fillRect/>
          </a:stretch>
        </p:blipFill>
        <p:spPr bwMode="auto">
          <a:xfrm>
            <a:off x="5715000" y="609600"/>
            <a:ext cx="342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1976 Case Series</a:t>
            </a:r>
            <a:endParaRPr lang="en-US" sz="4000" b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1582738"/>
            <a:ext cx="8510587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609850"/>
            <a:ext cx="51435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457200"/>
            <a:ext cx="3590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>
            <a:cxnSpLocks noChangeShapeType="1"/>
          </p:cNvCxnSpPr>
          <p:nvPr/>
        </p:nvCxnSpPr>
        <p:spPr bwMode="auto">
          <a:xfrm>
            <a:off x="381000" y="3198813"/>
            <a:ext cx="8153400" cy="1587"/>
          </a:xfrm>
          <a:prstGeom prst="line">
            <a:avLst/>
          </a:prstGeom>
          <a:noFill/>
          <a:ln w="48500" cmpd="thickThin">
            <a:solidFill>
              <a:schemeClr val="tx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3319" name="Content Placeholder 5"/>
          <p:cNvSpPr txBox="1">
            <a:spLocks/>
          </p:cNvSpPr>
          <p:nvPr/>
        </p:nvSpPr>
        <p:spPr bwMode="auto">
          <a:xfrm>
            <a:off x="381000" y="33528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2 cases: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32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weeker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1.6 Kg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) and a term (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2 Kg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) infant</a:t>
            </a:r>
            <a:b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Both treated for NEC, thriving on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hydrolysate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formula, and then had acute onset recurrence of NEC-like </a:t>
            </a:r>
            <a:r>
              <a:rPr lang="en-US" sz="2200" dirty="0" err="1">
                <a:latin typeface="Times New Roman" charset="0"/>
                <a:ea typeface="Times New Roman" charset="0"/>
                <a:cs typeface="Times New Roman" charset="0"/>
              </a:rPr>
              <a:t>sx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when given standard formula (hypothermia/shock, increased ANC, vomiting, distension, 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bloody diarrhea)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438150" indent="-319088">
              <a:buClr>
                <a:srgbClr val="00B0F0"/>
              </a:buClr>
              <a:buSzPct val="80000"/>
            </a:pP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i="1" dirty="0">
                <a:latin typeface="Times New Roman" charset="0"/>
                <a:ea typeface="Times New Roman" charset="0"/>
                <a:cs typeface="Times New Roman" charset="0"/>
              </a:rPr>
              <a:t>Without referencing previous articles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, reported that 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“intolerance to whole milk protein can cause a syndrome similar to NEC.”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None/>
            </a:pPr>
            <a:endParaRPr lang="en-US" sz="2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Arial"/>
                <a:cs typeface="Arial"/>
              </a:rPr>
              <a:t>1978</a:t>
            </a:r>
            <a:endParaRPr lang="en-US" b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13" name="Straight Connector 12"/>
          <p:cNvCxnSpPr>
            <a:cxnSpLocks noChangeShapeType="1"/>
          </p:cNvCxnSpPr>
          <p:nvPr/>
        </p:nvCxnSpPr>
        <p:spPr bwMode="auto">
          <a:xfrm>
            <a:off x="381000" y="2817812"/>
            <a:ext cx="8153400" cy="1588"/>
          </a:xfrm>
          <a:prstGeom prst="line">
            <a:avLst/>
          </a:prstGeom>
          <a:noFill/>
          <a:ln w="48500" cmpd="thickThin">
            <a:solidFill>
              <a:schemeClr val="tx1"/>
            </a:solidFill>
            <a:round/>
            <a:headEnd/>
            <a:tailEnd/>
          </a:ln>
          <a:effectLst>
            <a:outerShdw blurRad="63500" dist="2694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40" name="Content Placeholder 5"/>
          <p:cNvSpPr txBox="1">
            <a:spLocks/>
          </p:cNvSpPr>
          <p:nvPr/>
        </p:nvSpPr>
        <p:spPr bwMode="auto">
          <a:xfrm>
            <a:off x="304800" y="3048000"/>
            <a:ext cx="8534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Collected 9 more cases and proposed diagnostic criteria for       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“Milk- and soy-induced </a:t>
            </a:r>
            <a:r>
              <a:rPr lang="en-US" sz="2200" b="1" dirty="0" err="1">
                <a:latin typeface="Times New Roman" charset="0"/>
                <a:ea typeface="Times New Roman" charset="0"/>
                <a:cs typeface="Times New Roman" charset="0"/>
              </a:rPr>
              <a:t>enterocolitis</a:t>
            </a: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 of infancy.”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Mean age of</a:t>
            </a:r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 symptom onset: 11 days - all 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with FTT, dehydration, bloody diarrhea</a:t>
            </a:r>
          </a:p>
          <a:p>
            <a:pPr marL="438150" indent="-319088">
              <a:buClr>
                <a:srgbClr val="00B0F0"/>
              </a:buClr>
              <a:buSzPct val="80000"/>
              <a:buFont typeface="Wingdings 2" charset="2"/>
              <a:buChar char=""/>
            </a:pPr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8/9</a:t>
            </a:r>
            <a:r>
              <a:rPr lang="en-US" sz="2200" dirty="0">
                <a:latin typeface="Times New Roman" charset="0"/>
                <a:ea typeface="Times New Roman" charset="0"/>
                <a:cs typeface="Times New Roman" charset="0"/>
              </a:rPr>
              <a:t> affected by both milk and soy</a:t>
            </a:r>
          </a:p>
          <a:p>
            <a:pPr marL="438150" indent="-319088">
              <a:buClr>
                <a:srgbClr val="00B0F0"/>
              </a:buClr>
              <a:buSzPct val="80000"/>
            </a:pPr>
            <a:endParaRPr lang="en-US" sz="2200" dirty="0">
              <a:latin typeface="Corbel" charset="0"/>
            </a:endParaRP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00200"/>
            <a:ext cx="807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133600"/>
            <a:ext cx="51435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457200"/>
            <a:ext cx="2962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609600" y="5181600"/>
            <a:ext cx="7848600" cy="1295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62000" y="5334000"/>
            <a:ext cx="7620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  <a:cs typeface="Arial" charset="0"/>
              </a:rPr>
              <a:t>Patients rehydrated, some had sepsis workups (all negative); symptoms resolved on EHF, asked to come back </a:t>
            </a:r>
            <a:r>
              <a:rPr lang="en-US" sz="2000" b="1" dirty="0" smtClean="0">
                <a:latin typeface="+mj-lt"/>
                <a:cs typeface="Arial" charset="0"/>
              </a:rPr>
              <a:t>for challenges </a:t>
            </a:r>
            <a:r>
              <a:rPr lang="en-US" sz="2000" b="1" dirty="0">
                <a:latin typeface="+mj-lt"/>
                <a:cs typeface="Arial" charset="0"/>
              </a:rPr>
              <a:t>with milk and soy (mean age 5.5 months)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Custom 1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3150</TotalTime>
  <Words>2306</Words>
  <Application>Microsoft Macintosh PowerPoint</Application>
  <PresentationFormat>On-screen Show (4:3)</PresentationFormat>
  <Paragraphs>419</Paragraphs>
  <Slides>43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Module</vt:lpstr>
      <vt:lpstr>Food Protein Induced Enterocolitis Sydrome (FPIES)    </vt:lpstr>
      <vt:lpstr>FPIES - Overview</vt:lpstr>
      <vt:lpstr>A trip back in time….</vt:lpstr>
      <vt:lpstr>1940 Case Series</vt:lpstr>
      <vt:lpstr>PowerPoint Presentation</vt:lpstr>
      <vt:lpstr>1966 Case Report</vt:lpstr>
      <vt:lpstr>1967 Case Series</vt:lpstr>
      <vt:lpstr>1976 Case Series</vt:lpstr>
      <vt:lpstr>1978</vt:lpstr>
      <vt:lpstr>The Challenge</vt:lpstr>
      <vt:lpstr>PowerPoint Presentation</vt:lpstr>
      <vt:lpstr>PowerPoint Presentation</vt:lpstr>
      <vt:lpstr>PowerPoint Presentation</vt:lpstr>
      <vt:lpstr>Triggers</vt:lpstr>
      <vt:lpstr>Pathophysiology</vt:lpstr>
      <vt:lpstr>Pathophysiology</vt:lpstr>
      <vt:lpstr>Pathophysiology</vt:lpstr>
      <vt:lpstr>Pathophysiology</vt:lpstr>
      <vt:lpstr>Pathophysiology</vt:lpstr>
      <vt:lpstr>Pathophysiology</vt:lpstr>
      <vt:lpstr>Pathophysiology</vt:lpstr>
      <vt:lpstr>Pathophysiology</vt:lpstr>
      <vt:lpstr>Differential diagnosis</vt:lpstr>
      <vt:lpstr>Differential diagnosis</vt:lpstr>
      <vt:lpstr>Differential diagnosis</vt:lpstr>
      <vt:lpstr>Differential diagnosis</vt:lpstr>
      <vt:lpstr>Differential diagnosis</vt:lpstr>
      <vt:lpstr>Differential diagnosis</vt:lpstr>
      <vt:lpstr>Differential diagnosis</vt:lpstr>
      <vt:lpstr>Diagnosis</vt:lpstr>
      <vt:lpstr>Diagnosis</vt:lpstr>
      <vt:lpstr>PowerPoint Presentation</vt:lpstr>
      <vt:lpstr>Diagnosis</vt:lpstr>
      <vt:lpstr>Diagnosis</vt:lpstr>
      <vt:lpstr>Management</vt:lpstr>
      <vt:lpstr>Acute Management</vt:lpstr>
      <vt:lpstr>Chronic Management</vt:lpstr>
      <vt:lpstr>PowerPoint Presentation</vt:lpstr>
      <vt:lpstr>Prognosis</vt:lpstr>
      <vt:lpstr>PowerPoint Presentation</vt:lpstr>
      <vt:lpstr>Incidence</vt:lpstr>
      <vt:lpstr>Incidence</vt:lpstr>
      <vt:lpstr>The End</vt:lpstr>
    </vt:vector>
  </TitlesOfParts>
  <Company>Windows 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Protein Induced Enterocolitis Sydrome (FPIES)</dc:title>
  <dc:creator>Microsoft</dc:creator>
  <cp:lastModifiedBy>Ari</cp:lastModifiedBy>
  <cp:revision>184</cp:revision>
  <dcterms:created xsi:type="dcterms:W3CDTF">2010-03-18T22:59:44Z</dcterms:created>
  <dcterms:modified xsi:type="dcterms:W3CDTF">2011-08-07T03:40:13Z</dcterms:modified>
</cp:coreProperties>
</file>